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2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4"/>
    <p:restoredTop sz="84746"/>
  </p:normalViewPr>
  <p:slideViewPr>
    <p:cSldViewPr snapToGrid="0" snapToObjects="1">
      <p:cViewPr varScale="1">
        <p:scale>
          <a:sx n="103" d="100"/>
          <a:sy n="103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4F6E0-EDE5-414D-94E0-77DEE46DDEE3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49883-CDEF-C448-BB83-DDAA119B3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7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Because punt and </a:t>
            </a:r>
            <a:r>
              <a:rPr lang="en-US" dirty="0" err="1"/>
              <a:t>fg</a:t>
            </a:r>
            <a:r>
              <a:rPr lang="en-US" dirty="0"/>
              <a:t> won’t have same overlapping results. Kick is not an identifier for FG.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9883-CDEF-C448-BB83-DDAA119B33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3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9883-CDEF-C448-BB83-DDAA119B33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35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9883-CDEF-C448-BB83-DDAA119B33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4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9883-CDEF-C448-BB83-DDAA119B33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5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9883-CDEF-C448-BB83-DDAA119B33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35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9883-CDEF-C448-BB83-DDAA119B33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1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9883-CDEF-C448-BB83-DDAA119B33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7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9883-CDEF-C448-BB83-DDAA119B33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49883-CDEF-C448-BB83-DDAA119B33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E6CF-8791-8F42-8B85-A9C3A720B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BC5C-FEAE-AF4E-97AD-3876F4F04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D1D26-D706-4C49-884D-DFB7B56D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BD1E5-C2C1-6941-AD16-78239B1F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1E715-FD98-3B41-BF5E-4F025FCA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87ED-EE48-6642-979D-1974B08E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4C5B2-914A-324E-B9CA-D6A328B70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9D8F8-9FFA-1E48-B969-F4828788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FE250-A10C-D14D-B95D-520A0000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D1942-E0DB-8D45-BF56-317669B9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4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BBFD1-D6FD-C44A-BA3A-8B327BCCA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AAC3E-9156-A24A-B495-562F05005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B1B2B-D8D7-824C-96BD-D88CC3AD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1E255-9B40-E047-BA75-1D4CA452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ABC62-A406-8A43-B02C-5A549BAF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4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0D08-64D9-E34C-B237-09EFF9AD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090D-90A9-0943-93C1-382676F57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76DF8-39F6-ED40-B9DA-ED68955C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46A70-7ECB-6B44-8C93-069025BA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3EC83-5FA4-1F4C-8E85-60C4C011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A7BE-6B40-4846-9D18-6BD7B667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4F4A2-B35A-2F4F-A1F0-8A1692BFF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E0D40-3AC9-7441-83FA-7AA063A7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600FE-F852-5E4F-AE3D-FC5A85ED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CFC9D-F7AB-2445-8A54-97DFA5B5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1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8FB7-D171-5140-8F5D-7C4174DB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2B54-8CA3-024C-9440-55937A19E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611A9-91E3-B943-9AF8-6DE30E930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1D9E6-4974-294A-A1B9-0B362AD8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C6C5A-10B5-8745-B03C-DAFA57FD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417F5-A52F-2445-8DF4-C64FBDBC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40E1-C9F8-2449-B21E-68EC23941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A1989-AEA2-FB4A-9739-A190320CF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5CCA5-06A9-C54C-8CA6-008578D11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61E4AE-E994-8047-9711-CCD1F3C0C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3806FE-2247-3F43-9CDA-526C02AF6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514497-3C2F-0740-B25A-31CA1870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E2334-CCD5-8240-9405-EC1EF599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6692A-C0FE-CC47-8494-E99E7EB4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36F8-9808-DB47-8C85-B10DFB56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FB5BC-33A7-C24F-8805-F57DCB89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C864-7B9B-C34F-8406-32532543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8CA7B-393B-D645-99BE-2BE5DF21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7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38B97-FBB1-6D48-A432-0D9C62E7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D124C-2E2A-894B-96F8-72D05A17F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A8B3B-ECA8-0D4E-B2CB-F7AF841A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2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B847-90D3-7140-AAD9-3517F60EA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73F4D-4939-C846-8CD5-6A95D5BD4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98294-6E35-8545-8E85-3C5EFEA52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07FE2-46AA-F944-BDF4-FEB4EB431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C0E7B-8D67-B041-8119-31A41ECA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8C41D-95B1-2741-A593-71FDCC0F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2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24C1-95C7-364D-B711-80032748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D9AD6-6625-2940-9F3E-E3E79C8A3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B2F8B-1A5A-B84A-B41E-59A2CC831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51577-6037-3249-8576-91BCB866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F7694-C962-6A43-9F1A-6B694FA1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CBEFE-391D-4D4F-B875-00C88792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509ABB-364D-4843-8965-A4A83953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AE9AE-DB39-3642-A459-0FFDCF92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08CC7-BE48-6148-84F1-41DD82E95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2D48A-0AF2-2448-8389-5A885628B627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E0655-94E7-C94A-B395-04D16C2A9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F61A5-8C14-534D-AE57-2A26B8C6B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65E5A-3539-CF4F-97D2-E8389F1B5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9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B5E3-E106-BC42-9FC1-16935D68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130"/>
            <a:ext cx="10515600" cy="791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</a:rPr>
              <a:t>Play-by-play Stat Extraction Logic</a:t>
            </a:r>
          </a:p>
        </p:txBody>
      </p:sp>
    </p:spTree>
    <p:extLst>
      <p:ext uri="{BB962C8B-B14F-4D97-AF65-F5344CB8AC3E}">
        <p14:creationId xmlns:p14="http://schemas.microsoft.com/office/powerpoint/2010/main" val="2539720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B8C871-CFBB-BD44-8A14-C322C8E280C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rgbClr val="C824B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7DFD9-8DD7-F74C-823D-0131A000ECB8}"/>
              </a:ext>
            </a:extLst>
          </p:cNvPr>
          <p:cNvSpPr txBox="1"/>
          <p:nvPr/>
        </p:nvSpPr>
        <p:spPr>
          <a:xfrm>
            <a:off x="0" y="2904521"/>
            <a:ext cx="477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Search for player names in the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23CA3-B6F6-5D48-8559-3032511DA7DB}"/>
              </a:ext>
            </a:extLst>
          </p:cNvPr>
          <p:cNvSpPr txBox="1"/>
          <p:nvPr/>
        </p:nvSpPr>
        <p:spPr>
          <a:xfrm>
            <a:off x="44019" y="3263390"/>
            <a:ext cx="59856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Find_names_from_raw</a:t>
            </a:r>
            <a:r>
              <a:rPr lang="en-US" sz="1600" dirty="0">
                <a:solidFill>
                  <a:srgbClr val="FF0000"/>
                </a:solidFill>
              </a:rPr>
              <a:t>() function: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Split the text (after context is removed) into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Exclude any stop words.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824B4"/>
                </a:solidFill>
              </a:rPr>
              <a:t>Assume: name format is consistent in the same game. Last names are used by default.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word is considered a name if any of these three conditions is true: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100% perfect match with a last name in the roster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(Recall everything is in lowercase after preprocessing in stage 1). The word in the unprocessed raw is in title format.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non of the two above is true, and if the word has a over 85% match with a last name from the roster.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Tag the words considered as names.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66D62-1FF1-F843-843B-A215968BB9E6}"/>
              </a:ext>
            </a:extLst>
          </p:cNvPr>
          <p:cNvSpPr/>
          <p:nvPr/>
        </p:nvSpPr>
        <p:spPr>
          <a:xfrm>
            <a:off x="985931" y="65643"/>
            <a:ext cx="278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 SCRIM and NONSCRIM: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E1AC2-B089-544D-A2FB-2D82DFF002E2}"/>
              </a:ext>
            </a:extLst>
          </p:cNvPr>
          <p:cNvSpPr txBox="1"/>
          <p:nvPr/>
        </p:nvSpPr>
        <p:spPr>
          <a:xfrm>
            <a:off x="6283858" y="3155668"/>
            <a:ext cx="590814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EXAMPLE: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Preprocessed raw: m 2-6 m24 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manning</a:t>
            </a:r>
            <a:r>
              <a:rPr lang="en-US" sz="1400" dirty="0">
                <a:solidFill>
                  <a:schemeClr val="bg1"/>
                </a:solidFill>
              </a:rPr>
              <a:t> throws long for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studdard</a:t>
            </a:r>
            <a:r>
              <a:rPr lang="en-US" sz="1400" dirty="0">
                <a:solidFill>
                  <a:schemeClr val="bg1"/>
                </a:solidFill>
              </a:rPr>
              <a:t>, incomplete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Unprocessed raw: M 2-6  M24  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Manning</a:t>
            </a:r>
            <a:r>
              <a:rPr lang="en-US" sz="1400" dirty="0">
                <a:solidFill>
                  <a:schemeClr val="bg1"/>
                </a:solidFill>
              </a:rPr>
              <a:t> throws long for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Studdard</a:t>
            </a:r>
            <a:r>
              <a:rPr lang="en-US" sz="1400" dirty="0">
                <a:solidFill>
                  <a:schemeClr val="bg1"/>
                </a:solidFill>
              </a:rPr>
              <a:t>, incomplete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manning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strike="sngStrike" dirty="0">
                <a:solidFill>
                  <a:schemeClr val="bg1"/>
                </a:solidFill>
              </a:rPr>
              <a:t>throws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strike="sngStrike" dirty="0">
                <a:solidFill>
                  <a:schemeClr val="bg1"/>
                </a:solidFill>
              </a:rPr>
              <a:t>long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strike="sngStrike" dirty="0">
                <a:solidFill>
                  <a:schemeClr val="bg1"/>
                </a:solidFill>
              </a:rPr>
              <a:t>for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studdard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strike="sngStrike" dirty="0">
                <a:solidFill>
                  <a:schemeClr val="bg1"/>
                </a:solidFill>
              </a:rPr>
              <a:t>incomplete </a:t>
            </a:r>
            <a:r>
              <a:rPr lang="en-US" sz="1400" dirty="0">
                <a:solidFill>
                  <a:schemeClr val="bg1"/>
                </a:solidFill>
              </a:rPr>
              <a:t>     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 [‘manning’, ‘</a:t>
            </a:r>
            <a:r>
              <a:rPr lang="en-US" sz="1400" dirty="0" err="1">
                <a:solidFill>
                  <a:schemeClr val="bg1"/>
                </a:solidFill>
                <a:sym typeface="Wingdings" pitchFamily="2" charset="2"/>
              </a:rPr>
              <a:t>studdard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’]</a:t>
            </a: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Condition 1: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{'manning': [[('MANNING', </a:t>
            </a:r>
            <a:r>
              <a:rPr lang="en-US" sz="1400" dirty="0">
                <a:solidFill>
                  <a:srgbClr val="FF0000"/>
                </a:solidFill>
                <a:sym typeface="Wingdings" pitchFamily="2" charset="2"/>
              </a:rPr>
              <a:t>100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, 39), ('MANNING', 100, 40)], 'Manning'],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 '</a:t>
            </a:r>
            <a:r>
              <a:rPr lang="en-US" sz="1400" dirty="0" err="1">
                <a:solidFill>
                  <a:schemeClr val="bg1"/>
                </a:solidFill>
                <a:sym typeface="Wingdings" pitchFamily="2" charset="2"/>
              </a:rPr>
              <a:t>studdard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': [[('STUDDARD', </a:t>
            </a:r>
            <a:r>
              <a:rPr lang="en-US" sz="1400" dirty="0">
                <a:solidFill>
                  <a:srgbClr val="FF0000"/>
                </a:solidFill>
                <a:sym typeface="Wingdings" pitchFamily="2" charset="2"/>
              </a:rPr>
              <a:t>100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, 56), ('STUDDARD', 100, 57)], '</a:t>
            </a:r>
            <a:r>
              <a:rPr lang="en-US" sz="1400" dirty="0" err="1">
                <a:solidFill>
                  <a:schemeClr val="bg1"/>
                </a:solidFill>
                <a:sym typeface="Wingdings" pitchFamily="2" charset="2"/>
              </a:rPr>
              <a:t>Studdard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’]}</a:t>
            </a: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Condition 2: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M 2-6  M24  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Manning</a:t>
            </a:r>
            <a:r>
              <a:rPr lang="en-US" sz="1400" dirty="0">
                <a:solidFill>
                  <a:schemeClr val="bg1"/>
                </a:solidFill>
              </a:rPr>
              <a:t> throws long for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Studdard</a:t>
            </a:r>
            <a:r>
              <a:rPr lang="en-US" sz="1400" dirty="0">
                <a:solidFill>
                  <a:schemeClr val="bg1"/>
                </a:solidFill>
              </a:rPr>
              <a:t>, incomplete</a:t>
            </a:r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Output: </a:t>
            </a:r>
            <a:r>
              <a:rPr lang="en-US" sz="1400" dirty="0" err="1">
                <a:solidFill>
                  <a:srgbClr val="FF0000"/>
                </a:solidFill>
                <a:sym typeface="Wingdings" pitchFamily="2" charset="2"/>
              </a:rPr>
              <a:t>named_line</a:t>
            </a:r>
            <a:endParaRPr lang="en-US" sz="1400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'&lt;name manning&gt; </a:t>
            </a:r>
            <a:r>
              <a:rPr lang="en-US" sz="1400" dirty="0">
                <a:solidFill>
                  <a:schemeClr val="bg1"/>
                </a:solidFill>
              </a:rPr>
              <a:t>throws long for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&lt;name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studdard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&gt;, </a:t>
            </a:r>
            <a:r>
              <a:rPr lang="en-US" sz="1400" dirty="0">
                <a:solidFill>
                  <a:schemeClr val="bg1"/>
                </a:solidFill>
              </a:rPr>
              <a:t>incomplete'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D7D059-1148-0A48-B95C-040443DC4233}"/>
              </a:ext>
            </a:extLst>
          </p:cNvPr>
          <p:cNvSpPr txBox="1"/>
          <p:nvPr/>
        </p:nvSpPr>
        <p:spPr>
          <a:xfrm>
            <a:off x="-9770" y="550788"/>
            <a:ext cx="477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Track possession of the ball: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645173-68A8-D742-AA01-42E6B0F2069D}"/>
              </a:ext>
            </a:extLst>
          </p:cNvPr>
          <p:cNvSpPr txBox="1"/>
          <p:nvPr/>
        </p:nvSpPr>
        <p:spPr>
          <a:xfrm>
            <a:off x="0" y="952963"/>
            <a:ext cx="598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update_poss</a:t>
            </a:r>
            <a:r>
              <a:rPr lang="en-US" sz="1600" dirty="0">
                <a:solidFill>
                  <a:srgbClr val="FF0000"/>
                </a:solidFill>
              </a:rPr>
              <a:t>() function: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Possession based on beginning context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Possession based on change of drives.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D48C9D-4AF6-A54A-8319-AA10E8A6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16" y="239846"/>
            <a:ext cx="5149850" cy="256283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A7ED50-BA7F-1C49-A478-585618700A6B}"/>
              </a:ext>
            </a:extLst>
          </p:cNvPr>
          <p:cNvCxnSpPr>
            <a:cxnSpLocks/>
          </p:cNvCxnSpPr>
          <p:nvPr/>
        </p:nvCxnSpPr>
        <p:spPr>
          <a:xfrm flipV="1">
            <a:off x="4071408" y="1117600"/>
            <a:ext cx="2395008" cy="2734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00AD73-EF00-D545-8B87-6E2A36EC1FD5}"/>
              </a:ext>
            </a:extLst>
          </p:cNvPr>
          <p:cNvCxnSpPr>
            <a:cxnSpLocks/>
          </p:cNvCxnSpPr>
          <p:nvPr/>
        </p:nvCxnSpPr>
        <p:spPr>
          <a:xfrm>
            <a:off x="3961050" y="1617151"/>
            <a:ext cx="2505366" cy="3429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5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B8C871-CFBB-BD44-8A14-C322C8E280C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rgbClr val="C824B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7DFD9-8DD7-F74C-823D-0131A000ECB8}"/>
              </a:ext>
            </a:extLst>
          </p:cNvPr>
          <p:cNvSpPr txBox="1"/>
          <p:nvPr/>
        </p:nvSpPr>
        <p:spPr>
          <a:xfrm>
            <a:off x="149773" y="583324"/>
            <a:ext cx="412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Assign roles to each name in the sentence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23CA3-B6F6-5D48-8559-3032511DA7DB}"/>
              </a:ext>
            </a:extLst>
          </p:cNvPr>
          <p:cNvSpPr txBox="1"/>
          <p:nvPr/>
        </p:nvSpPr>
        <p:spPr>
          <a:xfrm>
            <a:off x="55178" y="952656"/>
            <a:ext cx="60408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Assign_roles_to_named_line</a:t>
            </a:r>
            <a:r>
              <a:rPr lang="en-US" sz="1600" dirty="0">
                <a:solidFill>
                  <a:srgbClr val="FF0000"/>
                </a:solidFill>
              </a:rPr>
              <a:t>() function: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Assign roles: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Based on parent name, some roles are expected as major offender, assist offender, defender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824B4"/>
                </a:solidFill>
              </a:rPr>
              <a:t>Assume the roles in a sentence always follows the order of 1)major offender 2) assist offender 3) defender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Tag the found names with the roles in order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Assign team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Assign the possessing team for major/assist offender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Assign the non-possessing team for defender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</a:t>
            </a:r>
            <a:r>
              <a:rPr lang="en-US" altLang="zh-CN" sz="1600" dirty="0">
                <a:solidFill>
                  <a:schemeClr val="bg1"/>
                </a:solidFill>
              </a:rPr>
              <a:t>f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more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names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than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roles,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some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names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can’t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be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assigned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name,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so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put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N/A. 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Player matching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Given player name and team, match the name to an actual player in the roster. Change the name with the matched standardized name.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Output: </a:t>
            </a:r>
            <a:r>
              <a:rPr lang="en-US" sz="1600" dirty="0" err="1">
                <a:solidFill>
                  <a:schemeClr val="bg1"/>
                </a:solidFill>
              </a:rPr>
              <a:t>roled_line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66D62-1FF1-F843-843B-A215968BB9E6}"/>
              </a:ext>
            </a:extLst>
          </p:cNvPr>
          <p:cNvSpPr/>
          <p:nvPr/>
        </p:nvSpPr>
        <p:spPr>
          <a:xfrm>
            <a:off x="985931" y="65643"/>
            <a:ext cx="278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 SCRIM and NONSCRIM: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E1AC2-B089-544D-A2FB-2D82DFF002E2}"/>
              </a:ext>
            </a:extLst>
          </p:cNvPr>
          <p:cNvSpPr txBox="1"/>
          <p:nvPr/>
        </p:nvSpPr>
        <p:spPr>
          <a:xfrm>
            <a:off x="6159141" y="70419"/>
            <a:ext cx="590814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EXAMPLE:</a:t>
            </a:r>
          </a:p>
          <a:p>
            <a:r>
              <a:rPr lang="en-US" sz="1400" dirty="0">
                <a:solidFill>
                  <a:schemeClr val="bg1"/>
                </a:solidFill>
              </a:rPr>
              <a:t>Beginning context: m 2-6 m24.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Possessing team: m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400" dirty="0" err="1">
                <a:solidFill>
                  <a:schemeClr val="bg1"/>
                </a:solidFill>
              </a:rPr>
              <a:t>Named_line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'&lt;name manning&gt; </a:t>
            </a:r>
            <a:r>
              <a:rPr lang="en-US" sz="1400" dirty="0">
                <a:solidFill>
                  <a:schemeClr val="bg1"/>
                </a:solidFill>
              </a:rPr>
              <a:t>throws long for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&lt;name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studdard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&gt;, </a:t>
            </a:r>
            <a:r>
              <a:rPr lang="en-US" sz="1400" dirty="0">
                <a:solidFill>
                  <a:schemeClr val="bg1"/>
                </a:solidFill>
              </a:rPr>
              <a:t>incomplete’</a:t>
            </a: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Parent name: pass incomplete</a:t>
            </a: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Expected roles: </a:t>
            </a: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Assign the roles: </a:t>
            </a:r>
          </a:p>
          <a:p>
            <a:pPr lvl="1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'&lt;name manning, passer&gt; </a:t>
            </a:r>
            <a:r>
              <a:rPr lang="en-US" sz="1400" dirty="0">
                <a:solidFill>
                  <a:schemeClr val="bg1"/>
                </a:solidFill>
              </a:rPr>
              <a:t>throws long for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&lt;name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studdard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receiver&gt;, </a:t>
            </a:r>
            <a:r>
              <a:rPr lang="en-US" sz="1400" dirty="0">
                <a:solidFill>
                  <a:schemeClr val="bg1"/>
                </a:solidFill>
              </a:rPr>
              <a:t>incomplete’</a:t>
            </a: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Assign the team: </a:t>
            </a:r>
          </a:p>
          <a:p>
            <a:pPr lvl="1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'&lt;name manning, passer, m&gt; </a:t>
            </a:r>
            <a:r>
              <a:rPr lang="en-US" sz="1400" dirty="0">
                <a:solidFill>
                  <a:schemeClr val="bg1"/>
                </a:solidFill>
              </a:rPr>
              <a:t>throws long for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&lt;name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studdard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receiver, m&gt;, </a:t>
            </a:r>
            <a:r>
              <a:rPr lang="en-US" sz="1400" dirty="0">
                <a:solidFill>
                  <a:schemeClr val="bg1"/>
                </a:solidFill>
              </a:rPr>
              <a:t>incomplete’</a:t>
            </a: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Player matching: </a:t>
            </a:r>
          </a:p>
          <a:p>
            <a:pPr lvl="1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’manning’ from Ole Miss   MANNING,A</a:t>
            </a:r>
          </a:p>
          <a:p>
            <a:pPr lvl="1"/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sym typeface="Wingdings" pitchFamily="2" charset="2"/>
              </a:rPr>
              <a:t>‘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sym typeface="Wingdings" pitchFamily="2" charset="2"/>
              </a:rPr>
              <a:t>studdard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sym typeface="Wingdings" pitchFamily="2" charset="2"/>
              </a:rPr>
              <a:t>’ from Ole Miss   STUDDARD,V</a:t>
            </a:r>
          </a:p>
          <a:p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  <a:sym typeface="Wingdings" pitchFamily="2" charset="2"/>
            </a:endParaRP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sym typeface="Wingdings" pitchFamily="2" charset="2"/>
              </a:rPr>
              <a:t>Output: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'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&lt;name MANNING,A; passer; m&gt;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sym typeface="Wingdings" pitchFamily="2" charset="2"/>
              </a:rPr>
              <a:t>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throws long for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sym typeface="Wingdings" pitchFamily="2" charset="2"/>
              </a:rPr>
              <a:t>&lt;name STUDDARD,V; receiver; m&gt;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, incomplete’</a:t>
            </a:r>
          </a:p>
          <a:p>
            <a:pPr lvl="1"/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pPr lvl="1"/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EXAMPLE FP:</a:t>
            </a:r>
          </a:p>
          <a:p>
            <a:r>
              <a:rPr lang="en-US" sz="1400" dirty="0">
                <a:solidFill>
                  <a:schemeClr val="bg1"/>
                </a:solidFill>
              </a:rPr>
              <a:t>m 1-10 m35 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reed</a:t>
            </a:r>
            <a:r>
              <a:rPr lang="en-US" sz="1400" dirty="0">
                <a:solidFill>
                  <a:schemeClr val="bg1"/>
                </a:solidFill>
              </a:rPr>
              <a:t> over middle for no gain t by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rowell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'&lt;name REED,RANDY; rusher; m&gt;</a:t>
            </a:r>
            <a:r>
              <a:rPr lang="en-US" sz="1400" dirty="0">
                <a:solidFill>
                  <a:srgbClr val="FF0000"/>
                </a:solidFill>
                <a:sym typeface="Wingdings" pitchFamily="2" charset="2"/>
              </a:rPr>
              <a:t> &lt;name LOVE; tackler; a&gt;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r middle for no gain t by 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sym typeface="Wingdings" pitchFamily="2" charset="2"/>
              </a:rPr>
              <a:t>&lt;name </a:t>
            </a:r>
            <a:r>
              <a:rPr lang="en-US" sz="1400" dirty="0" err="1">
                <a:solidFill>
                  <a:schemeClr val="accent4">
                    <a:lumMod val="60000"/>
                    <a:lumOff val="40000"/>
                  </a:schemeClr>
                </a:solidFill>
                <a:sym typeface="Wingdings" pitchFamily="2" charset="2"/>
              </a:rPr>
              <a:t>rowell</a:t>
            </a:r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sym typeface="Wingdings" pitchFamily="2" charset="2"/>
              </a:rPr>
              <a:t>; N/A&gt;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'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8A4BA3-9E60-894B-B3E2-16CEE570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697" y="1263650"/>
            <a:ext cx="1921933" cy="953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6C3DB3-01AE-1240-BFED-CA0B8758C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18" y="6350000"/>
            <a:ext cx="5307725" cy="50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91C861C-46EC-DD42-951F-BE90564CA811}"/>
              </a:ext>
            </a:extLst>
          </p:cNvPr>
          <p:cNvSpPr/>
          <p:nvPr/>
        </p:nvSpPr>
        <p:spPr>
          <a:xfrm>
            <a:off x="6224318" y="6696479"/>
            <a:ext cx="4851400" cy="153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B8C871-CFBB-BD44-8A14-C322C8E280C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rgbClr val="C824B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7DFD9-8DD7-F74C-823D-0131A000ECB8}"/>
              </a:ext>
            </a:extLst>
          </p:cNvPr>
          <p:cNvSpPr txBox="1"/>
          <p:nvPr/>
        </p:nvSpPr>
        <p:spPr>
          <a:xfrm>
            <a:off x="149773" y="583324"/>
            <a:ext cx="457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Extract stats for each name with roles assigned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23CA3-B6F6-5D48-8559-3032511DA7DB}"/>
              </a:ext>
            </a:extLst>
          </p:cNvPr>
          <p:cNvSpPr txBox="1"/>
          <p:nvPr/>
        </p:nvSpPr>
        <p:spPr>
          <a:xfrm>
            <a:off x="55178" y="952656"/>
            <a:ext cx="609555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get_line_stats</a:t>
            </a:r>
            <a:r>
              <a:rPr lang="en-US" sz="1600" dirty="0">
                <a:solidFill>
                  <a:srgbClr val="FF0000"/>
                </a:solidFill>
              </a:rPr>
              <a:t>() function: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</a:t>
            </a:r>
            <a:r>
              <a:rPr lang="en-US" altLang="zh-CN" sz="1600" dirty="0">
                <a:solidFill>
                  <a:schemeClr val="bg1"/>
                </a:solidFill>
              </a:rPr>
              <a:t>ind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the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player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names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tagged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with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For each player with his role: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All role-based stats = True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Template stats: 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Yds:</a:t>
            </a:r>
            <a:r>
              <a:rPr lang="en-US" altLang="zh-CN" sz="1600" dirty="0">
                <a:solidFill>
                  <a:schemeClr val="bg1"/>
                </a:solidFill>
              </a:rPr>
              <a:t> there may be more than 1 </a:t>
            </a:r>
            <a:r>
              <a:rPr lang="en-US" altLang="zh-CN" sz="1600" dirty="0" err="1">
                <a:solidFill>
                  <a:schemeClr val="bg1"/>
                </a:solidFill>
              </a:rPr>
              <a:t>ydg</a:t>
            </a:r>
            <a:r>
              <a:rPr lang="en-US" altLang="zh-CN" sz="1600" dirty="0">
                <a:solidFill>
                  <a:schemeClr val="bg1"/>
                </a:solidFill>
              </a:rPr>
              <a:t> in the sentence. search for all templates and choose the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closest</a:t>
            </a:r>
            <a:r>
              <a:rPr lang="en-US" altLang="zh-CN" sz="1600" dirty="0">
                <a:solidFill>
                  <a:schemeClr val="bg1"/>
                </a:solidFill>
              </a:rPr>
              <a:t> one to the player’s name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Pts: </a:t>
            </a:r>
            <a:r>
              <a:rPr lang="en-US" altLang="zh-CN" sz="1600" dirty="0">
                <a:solidFill>
                  <a:schemeClr val="bg1"/>
                </a:solidFill>
              </a:rPr>
              <a:t>if has scorer role, pts is related to parent name. (td=6, </a:t>
            </a:r>
            <a:r>
              <a:rPr lang="en-US" altLang="zh-CN" sz="1600" dirty="0" err="1">
                <a:solidFill>
                  <a:schemeClr val="bg1"/>
                </a:solidFill>
              </a:rPr>
              <a:t>fg</a:t>
            </a:r>
            <a:r>
              <a:rPr lang="en-US" altLang="zh-CN" sz="1600" dirty="0">
                <a:solidFill>
                  <a:schemeClr val="bg1"/>
                </a:solidFill>
              </a:rPr>
              <a:t>=3, </a:t>
            </a:r>
            <a:r>
              <a:rPr lang="en-US" altLang="zh-CN" sz="1600" dirty="0" err="1">
                <a:solidFill>
                  <a:schemeClr val="bg1"/>
                </a:solidFill>
              </a:rPr>
              <a:t>patkick</a:t>
            </a:r>
            <a:r>
              <a:rPr lang="en-US" altLang="zh-CN" sz="1600" dirty="0">
                <a:solidFill>
                  <a:schemeClr val="bg1"/>
                </a:solidFill>
              </a:rPr>
              <a:t>=1, </a:t>
            </a:r>
            <a:r>
              <a:rPr lang="en-US" altLang="zh-CN" sz="1600" dirty="0" err="1">
                <a:solidFill>
                  <a:schemeClr val="bg1"/>
                </a:solidFill>
              </a:rPr>
              <a:t>patrush</a:t>
            </a:r>
            <a:r>
              <a:rPr lang="en-US" altLang="zh-CN" sz="1600" dirty="0">
                <a:solidFill>
                  <a:schemeClr val="bg1"/>
                </a:solidFill>
              </a:rPr>
              <a:t>=2, </a:t>
            </a:r>
            <a:r>
              <a:rPr lang="en-US" altLang="zh-CN" sz="1600" dirty="0" err="1">
                <a:solidFill>
                  <a:schemeClr val="bg1"/>
                </a:solidFill>
              </a:rPr>
              <a:t>etc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others: </a:t>
            </a:r>
            <a:r>
              <a:rPr lang="en-US" altLang="zh-CN" sz="1600" dirty="0">
                <a:solidFill>
                  <a:schemeClr val="bg1"/>
                </a:solidFill>
              </a:rPr>
              <a:t>True is template can be found.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Derived stats: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Punt related: </a:t>
            </a:r>
            <a:r>
              <a:rPr lang="en-US" altLang="zh-CN" sz="1600" dirty="0">
                <a:solidFill>
                  <a:schemeClr val="bg1"/>
                </a:solidFill>
              </a:rPr>
              <a:t>inside20, inside10, over50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altLang="zh-CN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Fumblelost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fumble recovery by team/</a:t>
            </a:r>
            <a:r>
              <a:rPr lang="en-US" altLang="zh-CN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opp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en-US" altLang="zh-CN" sz="1600" dirty="0">
                <a:solidFill>
                  <a:schemeClr val="bg1"/>
                </a:solidFill>
              </a:rPr>
              <a:t>depends on which team takes next play’s </a:t>
            </a:r>
            <a:r>
              <a:rPr lang="en-US" altLang="zh-CN" sz="1600" dirty="0" err="1">
                <a:solidFill>
                  <a:schemeClr val="bg1"/>
                </a:solidFill>
              </a:rPr>
              <a:t>poss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altLang="zh-CN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Fd</a:t>
            </a:r>
            <a:r>
              <a:rPr lang="en-US" altLang="zh-CN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(not yet implemented) </a:t>
            </a:r>
            <a:r>
              <a:rPr lang="en-US" altLang="zh-CN" sz="1600" dirty="0">
                <a:solidFill>
                  <a:schemeClr val="bg1"/>
                </a:solidFill>
              </a:rPr>
              <a:t>if gain &gt; </a:t>
            </a:r>
            <a:r>
              <a:rPr lang="en-US" altLang="zh-CN" sz="1600" dirty="0" err="1">
                <a:solidFill>
                  <a:schemeClr val="bg1"/>
                </a:solidFill>
              </a:rPr>
              <a:t>ytg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Output: backend stats (I use for trouble </a:t>
            </a:r>
            <a:r>
              <a:rPr lang="en-US" sz="1600" dirty="0" err="1">
                <a:solidFill>
                  <a:schemeClr val="bg1"/>
                </a:solidFill>
              </a:rPr>
              <a:t>shoorting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modify_stats_for_punt_and_kickoff</a:t>
            </a:r>
            <a:r>
              <a:rPr lang="en-US" dirty="0">
                <a:solidFill>
                  <a:srgbClr val="FF0000"/>
                </a:solidFill>
              </a:rPr>
              <a:t>() function: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Special treatment for punt and kickoff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Start spot, punt/kick yds, return yds, end spot.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Know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any 3 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 😃; otherwise insufficient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66D62-1FF1-F843-843B-A215968BB9E6}"/>
              </a:ext>
            </a:extLst>
          </p:cNvPr>
          <p:cNvSpPr/>
          <p:nvPr/>
        </p:nvSpPr>
        <p:spPr>
          <a:xfrm>
            <a:off x="985931" y="65643"/>
            <a:ext cx="278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 SCRIM and NONSCRIM: 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A53F88-020E-484D-87F9-4302AB4DB8A8}"/>
              </a:ext>
            </a:extLst>
          </p:cNvPr>
          <p:cNvGrpSpPr/>
          <p:nvPr/>
        </p:nvGrpSpPr>
        <p:grpSpPr>
          <a:xfrm>
            <a:off x="6159141" y="70419"/>
            <a:ext cx="6032859" cy="4832092"/>
            <a:chOff x="6159141" y="70419"/>
            <a:chExt cx="6032859" cy="48320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EE1AC2-B089-544D-A2FB-2D82DFF002E2}"/>
                </a:ext>
              </a:extLst>
            </p:cNvPr>
            <p:cNvSpPr txBox="1"/>
            <p:nvPr/>
          </p:nvSpPr>
          <p:spPr>
            <a:xfrm>
              <a:off x="6159141" y="70419"/>
              <a:ext cx="5908142" cy="48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EXAMPLE: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Beginning context: m 2-6 m24. 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 </a:t>
              </a:r>
              <a:r>
                <a:rPr 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sym typeface="Wingdings" pitchFamily="2" charset="2"/>
                </a:rPr>
                <a:t>Possessing team: m</a:t>
              </a:r>
              <a:endPara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Roled_line</a:t>
              </a:r>
              <a:r>
                <a:rPr lang="en-US" sz="1400" dirty="0">
                  <a:solidFill>
                    <a:schemeClr val="bg1"/>
                  </a:solidFill>
                </a:rPr>
                <a:t>: 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'</a:t>
              </a:r>
              <a:r>
                <a:rPr lang="en-US" sz="1400" dirty="0">
                  <a:solidFill>
                    <a:schemeClr val="accent2">
                      <a:lumMod val="40000"/>
                      <a:lumOff val="60000"/>
                    </a:schemeClr>
                  </a:solidFill>
                  <a:sym typeface="Wingdings" pitchFamily="2" charset="2"/>
                </a:rPr>
                <a:t>&lt;name MANNING,A; passer; m&gt;</a:t>
              </a:r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sym typeface="Wingdings" pitchFamily="2" charset="2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throws long for </a:t>
              </a:r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sym typeface="Wingdings" pitchFamily="2" charset="2"/>
                </a:rPr>
                <a:t>&lt;name STUDDARD,V; receiver; m&gt;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, incomplete’</a:t>
              </a: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Parent name: pass incomplete</a:t>
              </a: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Players: 			Expected stats: </a:t>
              </a:r>
            </a:p>
            <a:p>
              <a:r>
                <a:rPr lang="en-US" sz="1400" dirty="0">
                  <a:solidFill>
                    <a:schemeClr val="accent2">
                      <a:lumMod val="40000"/>
                      <a:lumOff val="60000"/>
                    </a:schemeClr>
                  </a:solidFill>
                  <a:sym typeface="Wingdings" pitchFamily="2" charset="2"/>
                </a:rPr>
                <a:t>&lt;name MANNING,A; passer; m&gt;</a:t>
              </a:r>
            </a:p>
            <a:p>
              <a:r>
                <a:rPr lang="en-US" sz="1400" dirty="0">
                  <a:solidFill>
                    <a:schemeClr val="accent2">
                      <a:lumMod val="40000"/>
                      <a:lumOff val="60000"/>
                    </a:schemeClr>
                  </a:solidFill>
                  <a:sym typeface="Wingdings" pitchFamily="2" charset="2"/>
                </a:rPr>
                <a:t>	</a:t>
              </a:r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sym typeface="Wingdings" pitchFamily="2" charset="2"/>
                </a:rPr>
                <a:t>&lt;name STUDDARD,V; receiver; m&gt;</a:t>
              </a:r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Stats and templates: </a:t>
              </a: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pPr lvl="1"/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Output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CD0B8E-72E9-E54E-8339-311298191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9418" y="1624586"/>
              <a:ext cx="3312582" cy="81057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C4B60E-4EB5-E04B-AD33-EB41DF909C67}"/>
              </a:ext>
            </a:extLst>
          </p:cNvPr>
          <p:cNvGrpSpPr/>
          <p:nvPr/>
        </p:nvGrpSpPr>
        <p:grpSpPr>
          <a:xfrm>
            <a:off x="6256866" y="2866661"/>
            <a:ext cx="5596413" cy="1503768"/>
            <a:chOff x="6256866" y="2832793"/>
            <a:chExt cx="5596413" cy="15037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A5D274-9B35-C94B-BF1A-A2524BF25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6866" y="2832793"/>
              <a:ext cx="5588000" cy="2984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39A890-9AB5-824D-8B78-6BEB94032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6867" y="3131243"/>
              <a:ext cx="5588000" cy="1206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44D8-EC9B-E148-9742-095B594E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6866" y="3251893"/>
              <a:ext cx="5596413" cy="94757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615A9E7-168E-3A49-A5B0-B92A9BDFA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6866" y="4203211"/>
              <a:ext cx="5588000" cy="13335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FBD723-204A-AB4F-A957-57FCFCE53249}"/>
              </a:ext>
            </a:extLst>
          </p:cNvPr>
          <p:cNvGrpSpPr/>
          <p:nvPr/>
        </p:nvGrpSpPr>
        <p:grpSpPr>
          <a:xfrm>
            <a:off x="6256866" y="4850072"/>
            <a:ext cx="2683934" cy="1937509"/>
            <a:chOff x="6256866" y="4850072"/>
            <a:chExt cx="2683934" cy="193750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56C64C-5836-2A41-9CCE-F9E6FE4B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6866" y="4850072"/>
              <a:ext cx="2123015" cy="193750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69FFF1-DC26-094F-9E16-B70B1E046B3F}"/>
                </a:ext>
              </a:extLst>
            </p:cNvPr>
            <p:cNvSpPr/>
            <p:nvPr/>
          </p:nvSpPr>
          <p:spPr>
            <a:xfrm>
              <a:off x="6392333" y="5240867"/>
              <a:ext cx="685800" cy="1354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C0BB8B-C75F-B647-8DE5-3A055B7643CC}"/>
                </a:ext>
              </a:extLst>
            </p:cNvPr>
            <p:cNvSpPr/>
            <p:nvPr/>
          </p:nvSpPr>
          <p:spPr>
            <a:xfrm>
              <a:off x="6383867" y="6341533"/>
              <a:ext cx="685800" cy="1354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7926231-8ED4-DE46-A4B3-B568881730CB}"/>
                </a:ext>
              </a:extLst>
            </p:cNvPr>
            <p:cNvCxnSpPr/>
            <p:nvPr/>
          </p:nvCxnSpPr>
          <p:spPr>
            <a:xfrm>
              <a:off x="7078133" y="5308564"/>
              <a:ext cx="18626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A902437-C4DF-9943-8318-654486FE1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6751" y="5452533"/>
              <a:ext cx="1924049" cy="9567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45E7D6-6171-9F46-A954-C7F0CAAB3E1B}"/>
                </a:ext>
              </a:extLst>
            </p:cNvPr>
            <p:cNvSpPr/>
            <p:nvPr/>
          </p:nvSpPr>
          <p:spPr>
            <a:xfrm>
              <a:off x="7090528" y="5362255"/>
              <a:ext cx="685800" cy="270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8D3EC43-14DC-8E49-9BE0-6A1AA930541D}"/>
                </a:ext>
              </a:extLst>
            </p:cNvPr>
            <p:cNvCxnSpPr>
              <a:cxnSpLocks/>
            </p:cNvCxnSpPr>
            <p:nvPr/>
          </p:nvCxnSpPr>
          <p:spPr>
            <a:xfrm>
              <a:off x="7776328" y="5460964"/>
              <a:ext cx="1164472" cy="8805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01C1041-EDFD-9542-8A98-74FAC1BCED04}"/>
              </a:ext>
            </a:extLst>
          </p:cNvPr>
          <p:cNvSpPr txBox="1"/>
          <p:nvPr/>
        </p:nvSpPr>
        <p:spPr>
          <a:xfrm>
            <a:off x="8940800" y="5145465"/>
            <a:ext cx="212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If no yards in sentence in a rush simple / pass complete, to be fixed by context validation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82F6F2-753C-094D-8BFA-6B6E0C21FBBE}"/>
              </a:ext>
            </a:extLst>
          </p:cNvPr>
          <p:cNvSpPr txBox="1"/>
          <p:nvPr/>
        </p:nvSpPr>
        <p:spPr>
          <a:xfrm>
            <a:off x="8940800" y="6035434"/>
            <a:ext cx="212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Could be both false. (Gain and loss in Rush plays). To be fixed by context validation</a:t>
            </a:r>
          </a:p>
        </p:txBody>
      </p:sp>
    </p:spTree>
    <p:extLst>
      <p:ext uri="{BB962C8B-B14F-4D97-AF65-F5344CB8AC3E}">
        <p14:creationId xmlns:p14="http://schemas.microsoft.com/office/powerpoint/2010/main" val="385527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B8C871-CFBB-BD44-8A14-C322C8E280C5}"/>
              </a:ext>
            </a:extLst>
          </p:cNvPr>
          <p:cNvSpPr/>
          <p:nvPr/>
        </p:nvSpPr>
        <p:spPr>
          <a:xfrm>
            <a:off x="6096000" y="0"/>
            <a:ext cx="631630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rgbClr val="C824B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66D62-1FF1-F843-843B-A215968BB9E6}"/>
              </a:ext>
            </a:extLst>
          </p:cNvPr>
          <p:cNvSpPr/>
          <p:nvPr/>
        </p:nvSpPr>
        <p:spPr>
          <a:xfrm>
            <a:off x="985931" y="65643"/>
            <a:ext cx="278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 SCRIM and NONSCRIM: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E9954-E7A2-6645-87D0-2448DE9898A8}"/>
              </a:ext>
            </a:extLst>
          </p:cNvPr>
          <p:cNvSpPr txBox="1"/>
          <p:nvPr/>
        </p:nvSpPr>
        <p:spPr>
          <a:xfrm>
            <a:off x="55179" y="457677"/>
            <a:ext cx="4665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Calculate ending context use the extracted stats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FE688-2ABC-F14B-A4C3-96CEEDC91E4C}"/>
              </a:ext>
            </a:extLst>
          </p:cNvPr>
          <p:cNvSpPr txBox="1"/>
          <p:nvPr/>
        </p:nvSpPr>
        <p:spPr>
          <a:xfrm>
            <a:off x="213303" y="1041055"/>
            <a:ext cx="561319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calculate_ending_context</a:t>
            </a:r>
            <a:r>
              <a:rPr lang="en-US" sz="1600" dirty="0">
                <a:solidFill>
                  <a:srgbClr val="FF0000"/>
                </a:solidFill>
              </a:rPr>
              <a:t>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Context has: </a:t>
            </a:r>
            <a:r>
              <a:rPr lang="en-US" sz="1600" dirty="0" err="1">
                <a:solidFill>
                  <a:schemeClr val="bg1"/>
                </a:solidFill>
              </a:rPr>
              <a:t>poss</a:t>
            </a:r>
            <a:r>
              <a:rPr lang="en-US" sz="1600" dirty="0">
                <a:solidFill>
                  <a:schemeClr val="bg1"/>
                </a:solidFill>
              </a:rPr>
              <a:t>, down, </a:t>
            </a:r>
            <a:r>
              <a:rPr lang="en-US" sz="1600" dirty="0" err="1">
                <a:solidFill>
                  <a:schemeClr val="bg1"/>
                </a:solidFill>
              </a:rPr>
              <a:t>ytg</a:t>
            </a:r>
            <a:r>
              <a:rPr lang="en-US" sz="1600" dirty="0">
                <a:solidFill>
                  <a:schemeClr val="bg1"/>
                </a:solidFill>
              </a:rPr>
              <a:t>, side, spot</a:t>
            </a:r>
            <a:endParaRPr lang="en-US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To calculate ending context, need 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beginning context, yards change in the play (positive/negative for gain/loss), and rules related to parent name from data model.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Ending 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poss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model: switch if true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4 </a:t>
            </a:r>
            <a:r>
              <a:rPr lang="en-US" sz="1600" dirty="0" err="1">
                <a:solidFill>
                  <a:schemeClr val="bg1"/>
                </a:solidFill>
              </a:rPr>
              <a:t>th</a:t>
            </a:r>
            <a:r>
              <a:rPr lang="en-US" sz="1600" dirty="0">
                <a:solidFill>
                  <a:schemeClr val="bg1"/>
                </a:solidFill>
              </a:rPr>
              <a:t> down gain still &lt; </a:t>
            </a:r>
            <a:r>
              <a:rPr lang="en-US" sz="1600" dirty="0" err="1">
                <a:solidFill>
                  <a:schemeClr val="bg1"/>
                </a:solidFill>
              </a:rPr>
              <a:t>ytg</a:t>
            </a:r>
            <a:r>
              <a:rPr lang="en-US" sz="1600" dirty="0">
                <a:solidFill>
                  <a:schemeClr val="bg1"/>
                </a:solidFill>
              </a:rPr>
              <a:t>, then switch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Ending down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model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play gain &lt; </a:t>
            </a:r>
            <a:r>
              <a:rPr lang="en-US" sz="1600" dirty="0" err="1">
                <a:solidFill>
                  <a:schemeClr val="bg1"/>
                </a:solidFill>
              </a:rPr>
              <a:t>ytg</a:t>
            </a:r>
            <a:r>
              <a:rPr lang="en-US" sz="1600" dirty="0">
                <a:solidFill>
                  <a:schemeClr val="bg1"/>
                </a:solidFill>
              </a:rPr>
              <a:t>, then down+1. Otherwise down =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Ending 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ytg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model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Beginning </a:t>
            </a:r>
            <a:r>
              <a:rPr lang="en-US" sz="1600" dirty="0" err="1">
                <a:solidFill>
                  <a:schemeClr val="bg1"/>
                </a:solidFill>
              </a:rPr>
              <a:t>ytg</a:t>
            </a:r>
            <a:r>
              <a:rPr lang="en-US" sz="1600" dirty="0">
                <a:solidFill>
                  <a:schemeClr val="bg1"/>
                </a:solidFill>
              </a:rPr>
              <a:t> – yards change. If yards change &gt; beginning </a:t>
            </a:r>
            <a:r>
              <a:rPr lang="en-US" sz="1600" dirty="0" err="1">
                <a:solidFill>
                  <a:schemeClr val="bg1"/>
                </a:solidFill>
              </a:rPr>
              <a:t>ytg</a:t>
            </a:r>
            <a:r>
              <a:rPr lang="en-US" sz="1600" dirty="0">
                <a:solidFill>
                  <a:schemeClr val="bg1"/>
                </a:solidFill>
              </a:rPr>
              <a:t>, ending </a:t>
            </a:r>
            <a:r>
              <a:rPr lang="en-US" sz="1600" dirty="0" err="1">
                <a:solidFill>
                  <a:schemeClr val="bg1"/>
                </a:solidFill>
              </a:rPr>
              <a:t>ytg</a:t>
            </a:r>
            <a:r>
              <a:rPr lang="en-US" sz="1600" dirty="0">
                <a:solidFill>
                  <a:schemeClr val="bg1"/>
                </a:solidFill>
              </a:rPr>
              <a:t> = 10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Ending side and ending spot: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Beginning spot + yards change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ending spot is explicit in the </a:t>
            </a:r>
            <a:r>
              <a:rPr lang="en-US" sz="1600" dirty="0" err="1">
                <a:solidFill>
                  <a:schemeClr val="bg1"/>
                </a:solidFill>
              </a:rPr>
              <a:t>sentece</a:t>
            </a:r>
            <a:r>
              <a:rPr lang="en-US" sz="1600" dirty="0">
                <a:solidFill>
                  <a:schemeClr val="bg1"/>
                </a:solidFill>
              </a:rPr>
              <a:t>, use it.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Tricky stuff: </a:t>
            </a:r>
            <a:r>
              <a:rPr lang="en-US" sz="1600" dirty="0" err="1">
                <a:solidFill>
                  <a:schemeClr val="bg1"/>
                </a:solidFill>
              </a:rPr>
              <a:t>ytg</a:t>
            </a:r>
            <a:r>
              <a:rPr lang="en-US" sz="1600" dirty="0">
                <a:solidFill>
                  <a:schemeClr val="bg1"/>
                </a:solidFill>
              </a:rPr>
              <a:t> = ‘ g’; spot = ‘50’ with side = ‘’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AF3F6E-9F9C-A349-AC39-45ED62D402AC}"/>
              </a:ext>
            </a:extLst>
          </p:cNvPr>
          <p:cNvGrpSpPr/>
          <p:nvPr/>
        </p:nvGrpSpPr>
        <p:grpSpPr>
          <a:xfrm>
            <a:off x="6096000" y="-18227"/>
            <a:ext cx="6239933" cy="3539430"/>
            <a:chOff x="6362659" y="-18227"/>
            <a:chExt cx="5957046" cy="35394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46DD17-7898-1F48-8474-CA6ECBB33989}"/>
                </a:ext>
              </a:extLst>
            </p:cNvPr>
            <p:cNvSpPr txBox="1"/>
            <p:nvPr/>
          </p:nvSpPr>
          <p:spPr>
            <a:xfrm>
              <a:off x="6362659" y="-18227"/>
              <a:ext cx="5957046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EXAMPLE: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Beginning context: </a:t>
              </a:r>
              <a:r>
                <a:rPr lang="en-US" sz="1400" dirty="0">
                  <a:solidFill>
                    <a:srgbClr val="C824B4"/>
                  </a:solidFill>
                </a:rPr>
                <a:t>m 2-6 m24</a:t>
              </a: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Roled_line</a:t>
              </a:r>
              <a:r>
                <a:rPr lang="en-US" sz="1400" dirty="0">
                  <a:solidFill>
                    <a:schemeClr val="bg1"/>
                  </a:solidFill>
                </a:rPr>
                <a:t>: 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'</a:t>
              </a:r>
              <a:r>
                <a:rPr lang="en-US" sz="1400" dirty="0">
                  <a:solidFill>
                    <a:schemeClr val="accent2">
                      <a:lumMod val="40000"/>
                      <a:lumOff val="60000"/>
                    </a:schemeClr>
                  </a:solidFill>
                  <a:sym typeface="Wingdings" pitchFamily="2" charset="2"/>
                </a:rPr>
                <a:t>&lt;name MANNING,A; passer; m&gt;</a:t>
              </a:r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sym typeface="Wingdings" pitchFamily="2" charset="2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throws long for </a:t>
              </a:r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sym typeface="Wingdings" pitchFamily="2" charset="2"/>
                </a:rPr>
                <a:t>&lt;name STUDDARD,V; receiver; m&gt;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, incomplete’</a:t>
              </a: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Parent name: pass incomplete</a:t>
              </a: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Backend stats:	     	 Parent name-context validation model</a:t>
              </a: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Yards change = 0 </a:t>
              </a: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Output: calculated ending context: </a:t>
              </a:r>
              <a:r>
                <a:rPr lang="en-US" sz="1400" dirty="0">
                  <a:solidFill>
                    <a:srgbClr val="FF0000"/>
                  </a:solidFill>
                </a:rPr>
                <a:t>m 3-6 m24</a:t>
              </a:r>
              <a:endParaRPr lang="en-US" sz="1400" dirty="0">
                <a:solidFill>
                  <a:srgbClr val="FF0000"/>
                </a:solidFill>
                <a:sym typeface="Wingdings" pitchFamily="2" charset="2"/>
              </a:endParaRPr>
            </a:p>
            <a:p>
              <a:r>
                <a:rPr lang="en-US" sz="1400" dirty="0"/>
                <a:t>			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8A1F0F-46FB-6740-91A2-374179130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8311" y="1301046"/>
              <a:ext cx="1949046" cy="15268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BDAAA5-6654-8A42-BC3A-D31699199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65"/>
            <a:stretch/>
          </p:blipFill>
          <p:spPr>
            <a:xfrm>
              <a:off x="8911921" y="1301046"/>
              <a:ext cx="2063225" cy="12527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083314-38F5-1847-B95B-B11DCC79878F}"/>
              </a:ext>
            </a:extLst>
          </p:cNvPr>
          <p:cNvGrpSpPr/>
          <p:nvPr/>
        </p:nvGrpSpPr>
        <p:grpSpPr>
          <a:xfrm>
            <a:off x="6096000" y="3504665"/>
            <a:ext cx="6062478" cy="3108543"/>
            <a:chOff x="6096000" y="3504665"/>
            <a:chExt cx="6062478" cy="31085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5C34F0-D8DB-0E40-B793-7682984D69DD}"/>
                </a:ext>
              </a:extLst>
            </p:cNvPr>
            <p:cNvSpPr txBox="1"/>
            <p:nvPr/>
          </p:nvSpPr>
          <p:spPr>
            <a:xfrm>
              <a:off x="6096000" y="3504665"/>
              <a:ext cx="6062478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EXAMPLE: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Beginning context: </a:t>
              </a:r>
              <a:r>
                <a:rPr lang="en-US" sz="1400" dirty="0">
                  <a:solidFill>
                    <a:srgbClr val="C824B4"/>
                  </a:solidFill>
                </a:rPr>
                <a:t>m 3-7 m32</a:t>
              </a: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Roled_line</a:t>
              </a:r>
              <a:r>
                <a:rPr lang="en-US" sz="1400" dirty="0">
                  <a:solidFill>
                    <a:schemeClr val="bg1"/>
                  </a:solidFill>
                </a:rPr>
                <a:t>: 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'&lt;name REED,RANDY; rusher; m&gt;</a:t>
              </a:r>
              <a:r>
                <a:rPr lang="en-US" sz="1400" dirty="0">
                  <a:solidFill>
                    <a:schemeClr val="bg1"/>
                  </a:solidFill>
                </a:rPr>
                <a:t> carries </a:t>
              </a:r>
              <a:r>
                <a:rPr lang="en-US" sz="1400" dirty="0" err="1">
                  <a:solidFill>
                    <a:schemeClr val="bg1"/>
                  </a:solidFill>
                </a:rPr>
                <a:t>rg</a:t>
              </a:r>
              <a:r>
                <a:rPr lang="en-US" sz="1400" dirty="0">
                  <a:solidFill>
                    <a:schemeClr val="bg1"/>
                  </a:solidFill>
                </a:rPr>
                <a:t> on draw to </a:t>
              </a:r>
              <a:r>
                <a:rPr lang="en-US" sz="1400" dirty="0">
                  <a:solidFill>
                    <a:srgbClr val="FFFF00"/>
                  </a:solidFill>
                </a:rPr>
                <a:t>m9</a:t>
              </a:r>
              <a:r>
                <a:rPr lang="en-US" sz="1400" dirty="0">
                  <a:solidFill>
                    <a:schemeClr val="bg1"/>
                  </a:solidFill>
                </a:rPr>
                <a:t>, 17 yards and 1'</a:t>
              </a: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Parent name: </a:t>
              </a:r>
              <a:r>
                <a:rPr lang="en-US" sz="1400" dirty="0" err="1">
                  <a:solidFill>
                    <a:schemeClr val="bg1"/>
                  </a:solidFill>
                  <a:sym typeface="Wingdings" pitchFamily="2" charset="2"/>
                </a:rPr>
                <a:t>RushSimple</a:t>
              </a:r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Backend stats:	      	Parent name-context validation model</a:t>
              </a: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Yards change =  0 (because gain loss both false)</a:t>
              </a: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Output: calculated ending context: 'm 4-7 </a:t>
              </a:r>
              <a:r>
                <a:rPr lang="en-US" sz="1400" dirty="0">
                  <a:solidFill>
                    <a:srgbClr val="FFFF00"/>
                  </a:solidFill>
                  <a:sym typeface="Wingdings" pitchFamily="2" charset="2"/>
                </a:rPr>
                <a:t>m 9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’ </a:t>
              </a: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	 Will need context validation</a:t>
              </a:r>
              <a:r>
                <a:rPr lang="en-US" sz="1400" dirty="0"/>
                <a:t>			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55C44C-B7D1-3D45-9F6A-E3A7A6705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5719" y="4817533"/>
              <a:ext cx="1866900" cy="10668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40F405-864B-FB4B-859D-C87A44F61CBF}"/>
                </a:ext>
              </a:extLst>
            </p:cNvPr>
            <p:cNvSpPr/>
            <p:nvPr/>
          </p:nvSpPr>
          <p:spPr>
            <a:xfrm>
              <a:off x="6304204" y="5519059"/>
              <a:ext cx="956733" cy="239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351923-2B50-F74B-9BA2-AE250C88E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7734" y="4817533"/>
              <a:ext cx="1816003" cy="10668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C13C19-97A3-5A47-AFB0-D31862F6F9C5}"/>
                </a:ext>
              </a:extLst>
            </p:cNvPr>
            <p:cNvSpPr/>
            <p:nvPr/>
          </p:nvSpPr>
          <p:spPr>
            <a:xfrm>
              <a:off x="10525742" y="3795655"/>
              <a:ext cx="1013981" cy="20281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/>
                <a:t>Typo. Should be m49.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D3F4FA-0CCD-2440-AF9D-5E87CA2E54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1067" y="4159429"/>
              <a:ext cx="1716229" cy="1987012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77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5B8C871-CFBB-BD44-8A14-C322C8E280C5}"/>
              </a:ext>
            </a:extLst>
          </p:cNvPr>
          <p:cNvSpPr/>
          <p:nvPr/>
        </p:nvSpPr>
        <p:spPr>
          <a:xfrm>
            <a:off x="6426406" y="0"/>
            <a:ext cx="57655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rgbClr val="C824B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7DFD9-8DD7-F74C-823D-0131A000ECB8}"/>
              </a:ext>
            </a:extLst>
          </p:cNvPr>
          <p:cNvSpPr txBox="1"/>
          <p:nvPr/>
        </p:nvSpPr>
        <p:spPr>
          <a:xfrm>
            <a:off x="55179" y="434975"/>
            <a:ext cx="190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Context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66D62-1FF1-F843-843B-A215968BB9E6}"/>
              </a:ext>
            </a:extLst>
          </p:cNvPr>
          <p:cNvSpPr/>
          <p:nvPr/>
        </p:nvSpPr>
        <p:spPr>
          <a:xfrm>
            <a:off x="985931" y="65643"/>
            <a:ext cx="278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 SCRIM and NONSCRIM: 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AF3F6E-9F9C-A349-AC39-45ED62D402AC}"/>
              </a:ext>
            </a:extLst>
          </p:cNvPr>
          <p:cNvGrpSpPr/>
          <p:nvPr/>
        </p:nvGrpSpPr>
        <p:grpSpPr>
          <a:xfrm>
            <a:off x="6595532" y="-18227"/>
            <a:ext cx="5596468" cy="3108543"/>
            <a:chOff x="6595532" y="-18227"/>
            <a:chExt cx="5596468" cy="31085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46DD17-7898-1F48-8474-CA6ECBB33989}"/>
                </a:ext>
              </a:extLst>
            </p:cNvPr>
            <p:cNvSpPr txBox="1"/>
            <p:nvPr/>
          </p:nvSpPr>
          <p:spPr>
            <a:xfrm>
              <a:off x="6595532" y="-18227"/>
              <a:ext cx="5596468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EXAMPLE: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Beginning context: m 2-6 m24</a:t>
              </a: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Roled_line</a:t>
              </a:r>
              <a:r>
                <a:rPr lang="en-US" sz="1400" dirty="0">
                  <a:solidFill>
                    <a:schemeClr val="bg1"/>
                  </a:solidFill>
                </a:rPr>
                <a:t>: 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'</a:t>
              </a:r>
              <a:r>
                <a:rPr lang="en-US" sz="1400" dirty="0">
                  <a:solidFill>
                    <a:schemeClr val="accent2">
                      <a:lumMod val="40000"/>
                      <a:lumOff val="60000"/>
                    </a:schemeClr>
                  </a:solidFill>
                  <a:sym typeface="Wingdings" pitchFamily="2" charset="2"/>
                </a:rPr>
                <a:t>&lt;name MANNING,A; passer; m&gt;</a:t>
              </a:r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sym typeface="Wingdings" pitchFamily="2" charset="2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throws long for </a:t>
              </a:r>
              <a:r>
                <a:rPr 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sym typeface="Wingdings" pitchFamily="2" charset="2"/>
                </a:rPr>
                <a:t>&lt;name STUDDARD,V; receiver; m&gt;</a:t>
              </a:r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, incomplete’</a:t>
              </a: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Parent name: </a:t>
              </a:r>
              <a:r>
                <a:rPr lang="en-US" sz="1400" dirty="0" err="1">
                  <a:solidFill>
                    <a:schemeClr val="bg1"/>
                  </a:solidFill>
                  <a:sym typeface="Wingdings" pitchFamily="2" charset="2"/>
                </a:rPr>
                <a:t>PassIncomplete</a:t>
              </a:r>
              <a:endParaRPr lang="en-US" sz="1400" dirty="0">
                <a:solidFill>
                  <a:schemeClr val="bg1"/>
                </a:solidFill>
                <a:sym typeface="Wingdings" pitchFamily="2" charset="2"/>
              </a:endParaRPr>
            </a:p>
            <a:p>
              <a:pPr defTabSz="457200"/>
              <a:r>
                <a:rPr lang="en-US" sz="1400" dirty="0">
                  <a:solidFill>
                    <a:schemeClr val="bg1"/>
                  </a:solidFill>
                  <a:sym typeface="Wingdings" pitchFamily="2" charset="2"/>
                </a:rPr>
                <a:t>Backend stats:			Calculated ending context: </a:t>
              </a:r>
              <a:r>
                <a:rPr lang="en-US" sz="1400" dirty="0">
                  <a:solidFill>
                    <a:srgbClr val="FF0000"/>
                  </a:solidFill>
                </a:rPr>
                <a:t>m 3-6 m24</a:t>
              </a:r>
            </a:p>
            <a:p>
              <a:pPr defTabSz="457200"/>
              <a:endParaRPr lang="en-US" sz="1400" dirty="0">
                <a:solidFill>
                  <a:srgbClr val="FF0000"/>
                </a:solidFill>
              </a:endParaRPr>
            </a:p>
            <a:p>
              <a:pPr defTabSz="457200"/>
              <a:r>
                <a:rPr lang="en-US" sz="1400" dirty="0">
                  <a:solidFill>
                    <a:srgbClr val="FF0000"/>
                  </a:solidFill>
                </a:rPr>
                <a:t>					</a:t>
              </a:r>
              <a:r>
                <a:rPr lang="en-US" sz="1400" dirty="0">
                  <a:solidFill>
                    <a:schemeClr val="bg1"/>
                  </a:solidFill>
                </a:rPr>
                <a:t>Next scrim play:</a:t>
              </a:r>
            </a:p>
            <a:p>
              <a:pPr lvl="5" defTabSz="457200"/>
              <a:r>
                <a:rPr lang="en-US" sz="1400" dirty="0">
                  <a:solidFill>
                    <a:srgbClr val="FF0000"/>
                  </a:solidFill>
                </a:rPr>
                <a:t>m 3-6 m24 </a:t>
              </a:r>
              <a:r>
                <a:rPr lang="en-US" sz="1400" dirty="0">
                  <a:solidFill>
                    <a:schemeClr val="bg1"/>
                  </a:solidFill>
                </a:rPr>
                <a:t>pass manning completes to franks, for 1 and gain of 11</a:t>
              </a:r>
            </a:p>
            <a:p>
              <a:pPr lvl="5" defTabSz="457200"/>
              <a:endParaRPr lang="en-US" sz="1400" dirty="0">
                <a:solidFill>
                  <a:schemeClr val="bg1"/>
                </a:solidFill>
              </a:endParaRPr>
            </a:p>
            <a:p>
              <a:pPr lvl="5" defTabSz="457200"/>
              <a:endParaRPr lang="en-US" sz="1400" dirty="0">
                <a:solidFill>
                  <a:schemeClr val="bg1"/>
                </a:solidFill>
              </a:endParaRPr>
            </a:p>
            <a:p>
              <a:pPr lvl="5" defTabSz="457200"/>
              <a:r>
                <a:rPr lang="en-US" sz="1400" dirty="0">
                  <a:solidFill>
                    <a:schemeClr val="bg1"/>
                  </a:solidFill>
                </a:rPr>
                <a:t>Conclusion: </a:t>
              </a:r>
              <a:r>
                <a:rPr lang="en-US" sz="1400" u="sng" dirty="0">
                  <a:solidFill>
                    <a:schemeClr val="bg1"/>
                  </a:solidFill>
                </a:rPr>
                <a:t>correct stat extraction</a:t>
              </a:r>
              <a:r>
                <a:rPr lang="en-US" sz="1400" dirty="0">
                  <a:solidFill>
                    <a:schemeClr val="bg1"/>
                  </a:solidFill>
                </a:rPr>
                <a:t>	</a:t>
              </a:r>
              <a:r>
                <a:rPr lang="en-US" sz="1400" dirty="0"/>
                <a:t>		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8A1F0F-46FB-6740-91A2-374179130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0426" y="1301046"/>
              <a:ext cx="1949046" cy="152682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5FAF4B-E199-9C4C-BCE3-8111639B4CE5}"/>
              </a:ext>
            </a:extLst>
          </p:cNvPr>
          <p:cNvSpPr txBox="1"/>
          <p:nvPr/>
        </p:nvSpPr>
        <p:spPr>
          <a:xfrm>
            <a:off x="55179" y="814770"/>
            <a:ext cx="63080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get_supv_ending_context</a:t>
            </a:r>
            <a:r>
              <a:rPr lang="en-US" sz="1600" dirty="0">
                <a:solidFill>
                  <a:srgbClr val="FF0000"/>
                </a:solidFill>
              </a:rPr>
              <a:t>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Look for the next scrim with valid beginning context. Use that context as the supervising ending context for the current play.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Context_validation</a:t>
            </a:r>
            <a:r>
              <a:rPr lang="en-US" sz="1600" dirty="0">
                <a:solidFill>
                  <a:srgbClr val="FF0000"/>
                </a:solidFill>
              </a:rPr>
              <a:t>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Unvalidatable cases and alerts:	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Structure error in beginning/</a:t>
            </a:r>
            <a:r>
              <a:rPr lang="en-US" sz="1600" dirty="0" err="1">
                <a:solidFill>
                  <a:schemeClr val="bg1"/>
                </a:solidFill>
              </a:rPr>
              <a:t>supv</a:t>
            </a:r>
            <a:r>
              <a:rPr lang="en-US" sz="1600" dirty="0">
                <a:solidFill>
                  <a:schemeClr val="bg1"/>
                </a:solidFill>
              </a:rPr>
              <a:t> ending context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 alert: “context structure error”</a:t>
            </a:r>
          </a:p>
          <a:p>
            <a:pPr lvl="2"/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The sentence has penalties:</a:t>
            </a:r>
          </a:p>
          <a:p>
            <a:pPr lvl="2"/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	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 alert: “check for penalties” 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The difference in ball spot &lt;=1 yard: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 alert: “difference is only 1 yd, maybe tolerable”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If the calculated ending context is different from 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supv_ending_context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: use 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supv_ending_context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– beginning context of the play  </a:t>
            </a:r>
            <a:r>
              <a:rPr lang="en-US" sz="1600" dirty="0" err="1">
                <a:solidFill>
                  <a:schemeClr val="accent6">
                    <a:lumMod val="40000"/>
                    <a:lumOff val="60000"/>
                  </a:schemeClr>
                </a:solidFill>
                <a:sym typeface="Wingdings" pitchFamily="2" charset="2"/>
              </a:rPr>
              <a:t>supv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  <a:sym typeface="Wingdings" pitchFamily="2" charset="2"/>
              </a:rPr>
              <a:t> yard change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, gain/loss, complete/incomplete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Search for 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  <a:sym typeface="Wingdings" pitchFamily="2" charset="2"/>
              </a:rPr>
              <a:t>the </a:t>
            </a:r>
            <a:r>
              <a:rPr lang="en-US" sz="1600" dirty="0" err="1">
                <a:solidFill>
                  <a:schemeClr val="accent6">
                    <a:lumMod val="40000"/>
                    <a:lumOff val="60000"/>
                  </a:schemeClr>
                </a:solidFill>
                <a:sym typeface="Wingdings" pitchFamily="2" charset="2"/>
              </a:rPr>
              <a:t>supv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  <a:sym typeface="Wingdings" pitchFamily="2" charset="2"/>
              </a:rPr>
              <a:t> yard change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number in the sentence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If found: modify backend stats using the validation results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If not: refuse validation results to avoid introducing new FP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Re-do 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calculate_ending_context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() function using modified stats and validate again with 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supv_ending_context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Pass: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 alert: “reverse validation successful”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Fail: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 alert: “still have problem”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E0E1EB-F627-ED49-B6CF-63E60681C39A}"/>
              </a:ext>
            </a:extLst>
          </p:cNvPr>
          <p:cNvGrpSpPr/>
          <p:nvPr/>
        </p:nvGrpSpPr>
        <p:grpSpPr>
          <a:xfrm>
            <a:off x="6595531" y="2887682"/>
            <a:ext cx="5596468" cy="3970318"/>
            <a:chOff x="6595531" y="2846094"/>
            <a:chExt cx="5596468" cy="397031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662695D-9FAE-C14E-A8F1-996CDAE0294C}"/>
                </a:ext>
              </a:extLst>
            </p:cNvPr>
            <p:cNvGrpSpPr/>
            <p:nvPr/>
          </p:nvGrpSpPr>
          <p:grpSpPr>
            <a:xfrm>
              <a:off x="6595531" y="2846094"/>
              <a:ext cx="5596468" cy="3970318"/>
              <a:chOff x="6595531" y="3039516"/>
              <a:chExt cx="5596468" cy="397031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5C34F0-D8DB-0E40-B793-7682984D69DD}"/>
                  </a:ext>
                </a:extLst>
              </p:cNvPr>
              <p:cNvSpPr txBox="1"/>
              <p:nvPr/>
            </p:nvSpPr>
            <p:spPr>
              <a:xfrm>
                <a:off x="6595531" y="3039516"/>
                <a:ext cx="559646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EXAMPLE: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Beginning context: m 3-7 m32</a:t>
                </a:r>
              </a:p>
              <a:p>
                <a:r>
                  <a:rPr lang="en-US" sz="1400" dirty="0" err="1">
                    <a:solidFill>
                      <a:schemeClr val="bg1"/>
                    </a:solidFill>
                  </a:rPr>
                  <a:t>Roled_line</a:t>
                </a:r>
                <a:r>
                  <a:rPr lang="en-US" sz="1400" dirty="0">
                    <a:solidFill>
                      <a:schemeClr val="bg1"/>
                    </a:solidFill>
                  </a:rPr>
                  <a:t>: </a:t>
                </a:r>
                <a:r>
                  <a:rPr lang="en-US" sz="1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'&lt;name REED,RANDY; rusher; m&gt;</a:t>
                </a:r>
                <a:r>
                  <a:rPr lang="en-US" sz="1400" dirty="0">
                    <a:solidFill>
                      <a:schemeClr val="bg1"/>
                    </a:solidFill>
                  </a:rPr>
                  <a:t> carries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rg</a:t>
                </a:r>
                <a:r>
                  <a:rPr lang="en-US" sz="1400" dirty="0">
                    <a:solidFill>
                      <a:schemeClr val="bg1"/>
                    </a:solidFill>
                  </a:rPr>
                  <a:t> on draw to m9, 17 yards and 1'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sym typeface="Wingdings" pitchFamily="2" charset="2"/>
                  </a:rPr>
                  <a:t>Parent name: </a:t>
                </a:r>
                <a:r>
                  <a:rPr lang="en-US" sz="1400" dirty="0" err="1">
                    <a:solidFill>
                      <a:schemeClr val="bg1"/>
                    </a:solidFill>
                    <a:sym typeface="Wingdings" pitchFamily="2" charset="2"/>
                  </a:rPr>
                  <a:t>RushSimple</a:t>
                </a:r>
                <a:endParaRPr lang="en-US" sz="1400" dirty="0">
                  <a:solidFill>
                    <a:schemeClr val="bg1"/>
                  </a:solidFill>
                  <a:sym typeface="Wingdings" pitchFamily="2" charset="2"/>
                </a:endParaRPr>
              </a:p>
              <a:p>
                <a:pPr defTabSz="457200"/>
                <a:r>
                  <a:rPr lang="en-US" sz="1400" dirty="0">
                    <a:solidFill>
                      <a:schemeClr val="bg1"/>
                    </a:solidFill>
                    <a:sym typeface="Wingdings" pitchFamily="2" charset="2"/>
                  </a:rPr>
                  <a:t>Backend stats:			Calculated ending context: </a:t>
                </a:r>
                <a:r>
                  <a:rPr lang="en-US" sz="1400" dirty="0">
                    <a:solidFill>
                      <a:srgbClr val="FF0000"/>
                    </a:solidFill>
                    <a:sym typeface="Wingdings" pitchFamily="2" charset="2"/>
                  </a:rPr>
                  <a:t>m 4-7 m 9</a:t>
                </a:r>
                <a:r>
                  <a:rPr lang="en-US" sz="1400" dirty="0"/>
                  <a:t>	</a:t>
                </a:r>
              </a:p>
              <a:p>
                <a:pPr defTabSz="457200"/>
                <a:r>
                  <a:rPr lang="en-US" sz="1400" dirty="0"/>
                  <a:t>					</a:t>
                </a:r>
                <a:r>
                  <a:rPr lang="en-US" sz="1400" dirty="0">
                    <a:solidFill>
                      <a:schemeClr val="bg1"/>
                    </a:solidFill>
                  </a:rPr>
                  <a:t>Next scrim play: </a:t>
                </a:r>
              </a:p>
              <a:p>
                <a:pPr lvl="5" defTabSz="457200"/>
                <a:r>
                  <a:rPr lang="en-US" sz="1400" dirty="0">
                    <a:solidFill>
                      <a:srgbClr val="FF0000"/>
                    </a:solidFill>
                  </a:rPr>
                  <a:t>m 1-10 m49 </a:t>
                </a:r>
                <a:r>
                  <a:rPr lang="en-US" sz="1400" dirty="0">
                    <a:solidFill>
                      <a:schemeClr val="bg1"/>
                    </a:solidFill>
                  </a:rPr>
                  <a:t>manning throws to franks incomplete, overthrown</a:t>
                </a:r>
              </a:p>
              <a:p>
                <a:pPr lvl="5" defTabSz="457200"/>
                <a:endParaRPr lang="en-US" sz="1400" dirty="0">
                  <a:solidFill>
                    <a:schemeClr val="bg1"/>
                  </a:solidFill>
                </a:endParaRPr>
              </a:p>
              <a:p>
                <a:pPr lvl="5" defTabSz="457200"/>
                <a:r>
                  <a:rPr lang="en-US" sz="1400" dirty="0">
                    <a:solidFill>
                      <a:schemeClr val="bg1"/>
                    </a:solidFill>
                  </a:rPr>
                  <a:t>Conclusion:</a:t>
                </a:r>
                <a:r>
                  <a:rPr lang="en-US" sz="1400" u="sng" dirty="0">
                    <a:solidFill>
                      <a:schemeClr val="bg1"/>
                    </a:solidFill>
                  </a:rPr>
                  <a:t> need reverse validation</a:t>
                </a:r>
              </a:p>
              <a:p>
                <a:pPr defTabSz="457200"/>
                <a:r>
                  <a:rPr lang="en-US" sz="1400" dirty="0">
                    <a:solidFill>
                      <a:schemeClr val="bg1"/>
                    </a:solidFill>
                  </a:rPr>
                  <a:t>Reverse validation: </a:t>
                </a:r>
              </a:p>
              <a:p>
                <a:pPr defTabSz="457200"/>
                <a:r>
                  <a:rPr lang="en-US" sz="1400" dirty="0" err="1">
                    <a:solidFill>
                      <a:schemeClr val="bg1"/>
                    </a:solidFill>
                  </a:rPr>
                  <a:t>Supv</a:t>
                </a:r>
                <a:r>
                  <a:rPr lang="en-US" sz="1400" dirty="0">
                    <a:solidFill>
                      <a:schemeClr val="bg1"/>
                    </a:solidFill>
                  </a:rPr>
                  <a:t> yard change = M49 – M32 = 17 yards, gain</a:t>
                </a:r>
              </a:p>
              <a:p>
                <a:pPr defTabSz="457200"/>
                <a:r>
                  <a:rPr lang="en-US" sz="1400" dirty="0">
                    <a:solidFill>
                      <a:schemeClr val="bg1"/>
                    </a:solidFill>
                  </a:rPr>
                  <a:t>”17” exist in the sentence? </a:t>
                </a:r>
                <a:r>
                  <a:rPr lang="en-US" sz="1400" dirty="0">
                    <a:solidFill>
                      <a:schemeClr val="bg1"/>
                    </a:solidFill>
                    <a:sym typeface="Wingdings" pitchFamily="2" charset="2"/>
                  </a:rPr>
                  <a:t> True</a:t>
                </a:r>
              </a:p>
              <a:p>
                <a:pPr defTabSz="457200"/>
                <a:r>
                  <a:rPr lang="en-US" sz="1400" dirty="0">
                    <a:solidFill>
                      <a:schemeClr val="bg1"/>
                    </a:solidFill>
                    <a:sym typeface="Wingdings" pitchFamily="2" charset="2"/>
                  </a:rPr>
                  <a:t>So correct the stats: </a:t>
                </a:r>
              </a:p>
              <a:p>
                <a:pPr defTabSz="457200"/>
                <a:endParaRPr lang="en-US" sz="1400" dirty="0">
                  <a:solidFill>
                    <a:schemeClr val="bg1"/>
                  </a:solidFill>
                  <a:sym typeface="Wingdings" pitchFamily="2" charset="2"/>
                </a:endParaRPr>
              </a:p>
              <a:p>
                <a:pPr defTabSz="457200"/>
                <a:r>
                  <a:rPr lang="en-US" sz="1400" dirty="0">
                    <a:solidFill>
                      <a:schemeClr val="bg1"/>
                    </a:solidFill>
                    <a:sym typeface="Wingdings" pitchFamily="2" charset="2"/>
                  </a:rPr>
                  <a:t>Re-calculate ending context: </a:t>
                </a:r>
                <a:r>
                  <a:rPr lang="en-US" sz="1400" dirty="0">
                    <a:solidFill>
                      <a:srgbClr val="FF0000"/>
                    </a:solidFill>
                  </a:rPr>
                  <a:t>m 1-10 m49. </a:t>
                </a:r>
                <a:r>
                  <a:rPr lang="en-US" sz="1400" dirty="0">
                    <a:solidFill>
                      <a:schemeClr val="bg1"/>
                    </a:solidFill>
                  </a:rPr>
                  <a:t>Pass.</a:t>
                </a:r>
              </a:p>
              <a:p>
                <a:pPr defTabSz="457200"/>
                <a:r>
                  <a:rPr lang="en-US" sz="1400" dirty="0">
                    <a:solidFill>
                      <a:schemeClr val="bg1"/>
                    </a:solidFill>
                  </a:rPr>
                  <a:t>		 Reverse validation successful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271A399-947A-BA4B-8B33-DB55F0127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0426" y="4391362"/>
                <a:ext cx="1866900" cy="1066800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28C8D8-B9C1-4740-BE6D-C6FA94B82AE4}"/>
                  </a:ext>
                </a:extLst>
              </p:cNvPr>
              <p:cNvCxnSpPr/>
              <p:nvPr/>
            </p:nvCxnSpPr>
            <p:spPr>
              <a:xfrm flipH="1">
                <a:off x="8361168" y="4785922"/>
                <a:ext cx="1312334" cy="922866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39BFEBF-B635-C44B-AC4D-39AC3E565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6451" y="3465485"/>
                <a:ext cx="74327" cy="226726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5E0811-5C86-8D4A-AB4F-2D8F77302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4088" y="5666834"/>
              <a:ext cx="1972733" cy="1149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632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EC702B1-1AE8-6545-A9E0-90A3FCBEA79F}"/>
              </a:ext>
            </a:extLst>
          </p:cNvPr>
          <p:cNvSpPr/>
          <p:nvPr/>
        </p:nvSpPr>
        <p:spPr>
          <a:xfrm>
            <a:off x="6426406" y="-9436"/>
            <a:ext cx="57655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rgbClr val="C824B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7DFD9-8DD7-F74C-823D-0131A000ECB8}"/>
              </a:ext>
            </a:extLst>
          </p:cNvPr>
          <p:cNvSpPr txBox="1"/>
          <p:nvPr/>
        </p:nvSpPr>
        <p:spPr>
          <a:xfrm>
            <a:off x="55179" y="434975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Score 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B33D9-FFE1-444E-936B-9B6A35AE9D2D}"/>
              </a:ext>
            </a:extLst>
          </p:cNvPr>
          <p:cNvSpPr txBox="1"/>
          <p:nvPr/>
        </p:nvSpPr>
        <p:spPr>
          <a:xfrm>
            <a:off x="143934" y="872067"/>
            <a:ext cx="6138539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PAT is often in the same sentence with TD 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 PAT often not extracted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PassTD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sometimes has ‘complete’ identifier  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ParentName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is 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PassComplete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 TD no extracted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FG: result is often omitted if FG is good.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rgbClr val="FFFF00"/>
                </a:solidFill>
                <a:sym typeface="Wingdings" pitchFamily="2" charset="2"/>
              </a:rPr>
              <a:t>Solution: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Track score: </a:t>
            </a:r>
            <a:r>
              <a:rPr lang="en-US" sz="1600" dirty="0" err="1">
                <a:solidFill>
                  <a:srgbClr val="FF0000"/>
                </a:solidFill>
                <a:sym typeface="Wingdings" pitchFamily="2" charset="2"/>
              </a:rPr>
              <a:t>update_score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() 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Both team are zero at game start. Score tracker’s Initial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If stats extraction shows ‘pts’ from the sentence, the tracker add those points to the possession team.</a:t>
            </a:r>
          </a:p>
          <a:p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Obtain supervision: </a:t>
            </a:r>
            <a:r>
              <a:rPr lang="en-US" sz="1600" dirty="0" err="1">
                <a:solidFill>
                  <a:srgbClr val="FF0000"/>
                </a:solidFill>
              </a:rPr>
              <a:t>get_score_supervision</a:t>
            </a:r>
            <a:r>
              <a:rPr lang="en-US" sz="1600" dirty="0">
                <a:solidFill>
                  <a:srgbClr val="FF0000"/>
                </a:solidFill>
              </a:rPr>
              <a:t>() </a:t>
            </a:r>
            <a:r>
              <a:rPr lang="en-US" sz="1600" dirty="0">
                <a:solidFill>
                  <a:schemeClr val="bg1"/>
                </a:solidFill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the sentence is a ‘Score’ sentence, the stated score is extracted as supervision.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</a:t>
            </a:r>
            <a:r>
              <a:rPr lang="en-US" sz="1600" dirty="0" err="1">
                <a:solidFill>
                  <a:schemeClr val="bg1"/>
                </a:solidFill>
              </a:rPr>
              <a:t>supv</a:t>
            </a:r>
            <a:r>
              <a:rPr lang="en-US" sz="1600" dirty="0">
                <a:solidFill>
                  <a:schemeClr val="bg1"/>
                </a:solidFill>
              </a:rPr>
              <a:t> score = score tracker, pass validation.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</a:t>
            </a:r>
            <a:r>
              <a:rPr lang="en-US" sz="1600" dirty="0" err="1">
                <a:solidFill>
                  <a:schemeClr val="bg1"/>
                </a:solidFill>
              </a:rPr>
              <a:t>supv</a:t>
            </a:r>
            <a:r>
              <a:rPr lang="en-US" sz="1600" dirty="0">
                <a:solidFill>
                  <a:schemeClr val="bg1"/>
                </a:solidFill>
              </a:rPr>
              <a:t> score != score tracker, </a:t>
            </a:r>
            <a:r>
              <a:rPr lang="en-US" sz="1600" dirty="0" err="1">
                <a:solidFill>
                  <a:schemeClr val="bg1"/>
                </a:solidFill>
              </a:rPr>
              <a:t>deduct_missing_score</a:t>
            </a:r>
            <a:r>
              <a:rPr lang="en-US" sz="1600" dirty="0">
                <a:solidFill>
                  <a:schemeClr val="bg1"/>
                </a:solidFill>
              </a:rPr>
              <a:t>() and put the deduction as alert. Let the tracker remember the gap in scores.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Guess what is missing: </a:t>
            </a:r>
            <a:r>
              <a:rPr lang="en-US" sz="1600" dirty="0" err="1">
                <a:solidFill>
                  <a:srgbClr val="FF0000"/>
                </a:solidFill>
              </a:rPr>
              <a:t>deduct_missing_score</a:t>
            </a:r>
            <a:r>
              <a:rPr lang="en-US" sz="1600" dirty="0">
                <a:solidFill>
                  <a:srgbClr val="FF0000"/>
                </a:solidFill>
              </a:rPr>
              <a:t>() </a:t>
            </a:r>
            <a:r>
              <a:rPr lang="en-US" sz="1600" dirty="0">
                <a:solidFill>
                  <a:schemeClr val="bg1"/>
                </a:solidFill>
              </a:rPr>
              <a:t>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{'1': '</a:t>
            </a:r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patkick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', '2': ['</a:t>
            </a:r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patpass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', '</a:t>
            </a:r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patrush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', '</a:t>
            </a:r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saf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'], '3': 'FG', '6': 'TD’, ‘7’: ‘TD + </a:t>
            </a:r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PATKick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’, ‘8’: ‘TD + 2-pts </a:t>
            </a:r>
            <a:r>
              <a:rPr lang="en-US" sz="1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cvsn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,’ '9': 'FG + TD’}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Put an alert at the score supervision line: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“&lt;team whose score is missing&gt;: &lt;deduction&gt;”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4AFB4-85BB-6F4D-AE6C-5251E78002E3}"/>
              </a:ext>
            </a:extLst>
          </p:cNvPr>
          <p:cNvSpPr txBox="1"/>
          <p:nvPr/>
        </p:nvSpPr>
        <p:spPr>
          <a:xfrm>
            <a:off x="6490644" y="534975"/>
            <a:ext cx="5557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 3-1 al  manning sneaks over lg and goes in for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touchdown</a:t>
            </a:r>
            <a:r>
              <a:rPr lang="en-US" sz="1400" dirty="0">
                <a:solidFill>
                  <a:schemeClr val="bg1"/>
                </a:solidFill>
              </a:rPr>
              <a:t>, 7 plays 47 yards, 7:29, </a:t>
            </a:r>
            <a:r>
              <a:rPr lang="en-US" sz="1400" dirty="0" err="1">
                <a:solidFill>
                  <a:schemeClr val="bg1"/>
                </a:solidFill>
              </a:rPr>
              <a:t>poole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pat is good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mckellar</a:t>
            </a:r>
            <a:r>
              <a:rPr lang="en-US" sz="1400" dirty="0">
                <a:solidFill>
                  <a:schemeClr val="bg1"/>
                </a:solidFill>
              </a:rPr>
              <a:t> holds.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 3-10 m15  </a:t>
            </a:r>
            <a:r>
              <a:rPr lang="en-US" sz="1400" dirty="0" err="1">
                <a:solidFill>
                  <a:schemeClr val="bg1"/>
                </a:solidFill>
              </a:rPr>
              <a:t>hayden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completes</a:t>
            </a:r>
            <a:r>
              <a:rPr lang="en-US" sz="1400" dirty="0">
                <a:solidFill>
                  <a:schemeClr val="bg1"/>
                </a:solidFill>
              </a:rPr>
              <a:t> to cashing end 1 for touchdown at 2:20, 87 yards in 13 plays, </a:t>
            </a:r>
            <a:r>
              <a:rPr lang="en-US" sz="1400" dirty="0" err="1">
                <a:solidFill>
                  <a:schemeClr val="bg1"/>
                </a:solidFill>
              </a:rPr>
              <a:t>hayden</a:t>
            </a:r>
            <a:r>
              <a:rPr lang="en-US" sz="1400" dirty="0">
                <a:solidFill>
                  <a:schemeClr val="bg1"/>
                </a:solidFill>
              </a:rPr>
              <a:t> hit for 1oss by </a:t>
            </a:r>
            <a:r>
              <a:rPr lang="en-US" sz="1400" dirty="0" err="1">
                <a:solidFill>
                  <a:schemeClr val="bg1"/>
                </a:solidFill>
              </a:rPr>
              <a:t>leblanc</a:t>
            </a:r>
            <a:r>
              <a:rPr lang="en-US" sz="1400" dirty="0">
                <a:solidFill>
                  <a:schemeClr val="bg1"/>
                </a:solidFill>
              </a:rPr>
              <a:t> and horn as attempt for 2 points fails.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 4 8 p18 </a:t>
            </a:r>
            <a:r>
              <a:rPr lang="en-US" sz="1400" dirty="0" err="1">
                <a:solidFill>
                  <a:schemeClr val="bg1"/>
                </a:solidFill>
              </a:rPr>
              <a:t>o'morrow's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field goal</a:t>
            </a:r>
            <a:r>
              <a:rPr lang="en-US" sz="1400" dirty="0">
                <a:solidFill>
                  <a:schemeClr val="bg1"/>
                </a:solidFill>
              </a:rPr>
              <a:t> was from 35 yards at 0:48 (powe1l held) 12 yards, 7 plays, 3:52 elapsed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A39B6-E3A2-9E48-B652-0332D818B24A}"/>
              </a:ext>
            </a:extLst>
          </p:cNvPr>
          <p:cNvSpPr txBox="1"/>
          <p:nvPr/>
        </p:nvSpPr>
        <p:spPr>
          <a:xfrm>
            <a:off x="6426406" y="2521059"/>
            <a:ext cx="555742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EXAMPLE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Game start: </a:t>
            </a:r>
            <a:r>
              <a:rPr lang="en-US" sz="1400" dirty="0">
                <a:solidFill>
                  <a:srgbClr val="00B0F0"/>
                </a:solidFill>
              </a:rPr>
              <a:t>Tracker: A:0, M:0</a:t>
            </a:r>
          </a:p>
          <a:p>
            <a:r>
              <a:rPr lang="en-US" sz="1400" dirty="0">
                <a:solidFill>
                  <a:schemeClr val="bg1"/>
                </a:solidFill>
              </a:rPr>
              <a:t>When game came to play #30: 	</a:t>
            </a:r>
            <a:r>
              <a:rPr lang="en-US" sz="1400" dirty="0" err="1">
                <a:solidFill>
                  <a:schemeClr val="bg1"/>
                </a:solidFill>
              </a:rPr>
              <a:t>ParentName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 err="1">
                <a:solidFill>
                  <a:schemeClr val="bg1"/>
                </a:solidFill>
              </a:rPr>
              <a:t>PassComplete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			</a:t>
            </a:r>
            <a:r>
              <a:rPr lang="en-US" sz="1400" dirty="0" err="1">
                <a:solidFill>
                  <a:schemeClr val="bg1"/>
                </a:solidFill>
              </a:rPr>
              <a:t>Poss</a:t>
            </a:r>
            <a:r>
              <a:rPr lang="en-US" sz="1400" dirty="0">
                <a:solidFill>
                  <a:schemeClr val="bg1"/>
                </a:solidFill>
              </a:rPr>
              <a:t> Team: M</a:t>
            </a:r>
          </a:p>
          <a:p>
            <a:r>
              <a:rPr lang="en-US" sz="1400" dirty="0">
                <a:solidFill>
                  <a:schemeClr val="bg1"/>
                </a:solidFill>
              </a:rPr>
              <a:t>			Backend stats: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No pts were extracted from this sentence</a:t>
            </a:r>
          </a:p>
          <a:p>
            <a:r>
              <a:rPr lang="en-US" sz="1400" dirty="0">
                <a:solidFill>
                  <a:srgbClr val="00B0F0"/>
                </a:solidFill>
              </a:rPr>
              <a:t>Tracker: A:0, M:0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Score validation: 		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sz="1400" dirty="0">
                <a:solidFill>
                  <a:srgbClr val="FF0000"/>
                </a:solidFill>
                <a:sym typeface="Wingdings" pitchFamily="2" charset="2"/>
              </a:rPr>
              <a:t>Disagree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.  Gap = </a:t>
            </a:r>
            <a:r>
              <a:rPr lang="en-US" sz="1400" dirty="0">
                <a:solidFill>
                  <a:srgbClr val="FF0000"/>
                </a:solidFill>
                <a:sym typeface="Wingdings" pitchFamily="2" charset="2"/>
              </a:rPr>
              <a:t>7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 pts</a:t>
            </a: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Tracker: </a:t>
            </a:r>
            <a:r>
              <a:rPr lang="en-US" sz="1400" dirty="0">
                <a:solidFill>
                  <a:srgbClr val="00B0F0"/>
                </a:solidFill>
              </a:rPr>
              <a:t>A:0, M:0</a:t>
            </a:r>
            <a:endParaRPr lang="en-US" sz="1400" dirty="0">
              <a:solidFill>
                <a:schemeClr val="bg1"/>
              </a:solidFill>
              <a:sym typeface="Wingdings" pitchFamily="2" charset="2"/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remember gap of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7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 pts to </a:t>
            </a:r>
            <a:r>
              <a:rPr lang="en-US" sz="1400" u="sng" dirty="0">
                <a:solidFill>
                  <a:schemeClr val="bg1"/>
                </a:solidFill>
                <a:sym typeface="Wingdings" pitchFamily="2" charset="2"/>
              </a:rPr>
              <a:t>avoid double count 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when seeing the next missing score</a:t>
            </a:r>
          </a:p>
          <a:p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Deduct missing score: Gap = </a:t>
            </a:r>
            <a:r>
              <a:rPr lang="en-US" sz="1400" dirty="0">
                <a:solidFill>
                  <a:srgbClr val="FF0000"/>
                </a:solidFill>
                <a:sym typeface="Wingdings" pitchFamily="2" charset="2"/>
              </a:rPr>
              <a:t>7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  </a:t>
            </a:r>
            <a:r>
              <a:rPr lang="en-US" sz="1400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TD+PATKick</a:t>
            </a: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 missing for 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M</a:t>
            </a:r>
          </a:p>
          <a:p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9338B-9CCC-574B-967C-7DA1DC245E5D}"/>
              </a:ext>
            </a:extLst>
          </p:cNvPr>
          <p:cNvSpPr txBox="1"/>
          <p:nvPr/>
        </p:nvSpPr>
        <p:spPr>
          <a:xfrm>
            <a:off x="6553200" y="3259723"/>
            <a:ext cx="2175933" cy="7694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 3-7 a7 pass manning completes to reed at a1 and goes in for touchdown at 12:30, 21 yards in 5 plays. </a:t>
            </a:r>
            <a:r>
              <a:rPr lang="en-US" sz="1100" dirty="0" err="1">
                <a:solidFill>
                  <a:schemeClr val="bg1"/>
                </a:solidFill>
              </a:rPr>
              <a:t>poole</a:t>
            </a:r>
            <a:r>
              <a:rPr lang="en-US" sz="1100" dirty="0">
                <a:solidFill>
                  <a:schemeClr val="bg1"/>
                </a:solidFill>
              </a:rPr>
              <a:t> pat is good.</a:t>
            </a:r>
            <a:endParaRPr lang="en-US" sz="11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0A7039F-CD1A-1C42-9A19-F96FEFFE9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580" y="3487600"/>
            <a:ext cx="1837419" cy="13206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30D762-696A-264A-A4E7-4D6370FC58D8}"/>
              </a:ext>
            </a:extLst>
          </p:cNvPr>
          <p:cNvSpPr txBox="1"/>
          <p:nvPr/>
        </p:nvSpPr>
        <p:spPr>
          <a:xfrm>
            <a:off x="7811548" y="4881352"/>
            <a:ext cx="1072393" cy="2616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</a:rPr>
              <a:t>score: m:7 a:0</a:t>
            </a:r>
          </a:p>
        </p:txBody>
      </p:sp>
    </p:spTree>
    <p:extLst>
      <p:ext uri="{BB962C8B-B14F-4D97-AF65-F5344CB8AC3E}">
        <p14:creationId xmlns:p14="http://schemas.microsoft.com/office/powerpoint/2010/main" val="82431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rgbClr val="C824B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7DFD9-8DD7-F74C-823D-0131A000ECB8}"/>
              </a:ext>
            </a:extLst>
          </p:cNvPr>
          <p:cNvSpPr txBox="1"/>
          <p:nvPr/>
        </p:nvSpPr>
        <p:spPr>
          <a:xfrm>
            <a:off x="55179" y="434975"/>
            <a:ext cx="487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Re-format backend-stats to the output stat format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38CC8F-CE02-B949-A76E-5A35EE258813}"/>
              </a:ext>
            </a:extLst>
          </p:cNvPr>
          <p:cNvSpPr txBox="1"/>
          <p:nvPr/>
        </p:nvSpPr>
        <p:spPr>
          <a:xfrm>
            <a:off x="55179" y="814770"/>
            <a:ext cx="70998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organize_stats</a:t>
            </a:r>
            <a:r>
              <a:rPr lang="en-US" sz="1600" dirty="0">
                <a:solidFill>
                  <a:srgbClr val="FF0000"/>
                </a:solidFill>
              </a:rPr>
              <a:t>()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Read in the empty table, fill the contents of backend stats into the empty table.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Put rush yards to gain/loss directly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Get derived stats related to Punt and FD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(not yet completed)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FA5D32-D353-0E44-9AB9-AC23331859F1}"/>
              </a:ext>
            </a:extLst>
          </p:cNvPr>
          <p:cNvSpPr txBox="1"/>
          <p:nvPr/>
        </p:nvSpPr>
        <p:spPr>
          <a:xfrm>
            <a:off x="0" y="2097580"/>
            <a:ext cx="552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Aggregate, XML validation, output to BA review template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38938-E44B-1B42-92B0-0443B0C2BE5B}"/>
              </a:ext>
            </a:extLst>
          </p:cNvPr>
          <p:cNvSpPr txBox="1"/>
          <p:nvPr/>
        </p:nvSpPr>
        <p:spPr>
          <a:xfrm>
            <a:off x="55179" y="3091971"/>
            <a:ext cx="867610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54977-FF69-CF48-A6FC-9EE167D7D849}"/>
              </a:ext>
            </a:extLst>
          </p:cNvPr>
          <p:cNvSpPr txBox="1"/>
          <p:nvPr/>
        </p:nvSpPr>
        <p:spPr>
          <a:xfrm>
            <a:off x="0" y="3582432"/>
            <a:ext cx="7082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After BA’s review and modifications, generate XML and put into database.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(not yet started)</a:t>
            </a:r>
          </a:p>
        </p:txBody>
      </p:sp>
    </p:spTree>
    <p:extLst>
      <p:ext uri="{BB962C8B-B14F-4D97-AF65-F5344CB8AC3E}">
        <p14:creationId xmlns:p14="http://schemas.microsoft.com/office/powerpoint/2010/main" val="3645059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FD8D-D180-534C-8716-46DE2422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53383"/>
            <a:ext cx="10515600" cy="1999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Open issues for Stage 2</a:t>
            </a:r>
          </a:p>
          <a:p>
            <a:r>
              <a:rPr lang="en-US" sz="1800" dirty="0">
                <a:solidFill>
                  <a:schemeClr val="bg1"/>
                </a:solidFill>
              </a:rPr>
              <a:t>BA Driven feedback process</a:t>
            </a:r>
          </a:p>
          <a:p>
            <a:r>
              <a:rPr lang="en-US" sz="1800" dirty="0">
                <a:solidFill>
                  <a:schemeClr val="bg1"/>
                </a:solidFill>
              </a:rPr>
              <a:t>Algorithm improvement</a:t>
            </a:r>
          </a:p>
          <a:p>
            <a:r>
              <a:rPr lang="en-US" sz="1800" dirty="0">
                <a:solidFill>
                  <a:schemeClr val="bg1"/>
                </a:solidFill>
              </a:rPr>
              <a:t>BA preference for production running.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E0011C-D8EB-C34A-B1C0-D6A9DE3F82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99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</a:rPr>
              <a:t>Questions: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2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nitor, white&#10;&#10;Description automatically generated">
            <a:extLst>
              <a:ext uri="{FF2B5EF4-FFF2-40B4-BE49-F238E27FC236}">
                <a16:creationId xmlns:a16="http://schemas.microsoft.com/office/drawing/2014/main" id="{699A74B2-38D4-1247-BE82-E163396EAA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69933" cy="6862797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F8CF495-6A65-874C-8487-D9A9200900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734" y="0"/>
            <a:ext cx="4758266" cy="68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9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41D50-FA6C-FE42-B90C-FC40ABA1447C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70E20-51D1-4B40-9869-0917CA4E4244}"/>
              </a:ext>
            </a:extLst>
          </p:cNvPr>
          <p:cNvSpPr txBox="1"/>
          <p:nvPr/>
        </p:nvSpPr>
        <p:spPr>
          <a:xfrm>
            <a:off x="149773" y="583324"/>
            <a:ext cx="115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Get 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6F987-AA5E-7440-9462-1B9E2C806D48}"/>
              </a:ext>
            </a:extLst>
          </p:cNvPr>
          <p:cNvSpPr txBox="1"/>
          <p:nvPr/>
        </p:nvSpPr>
        <p:spPr>
          <a:xfrm>
            <a:off x="83986" y="1111468"/>
            <a:ext cx="39071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Stage 0 output: </a:t>
            </a:r>
            <a:r>
              <a:rPr lang="en-US" sz="1600" dirty="0" err="1">
                <a:solidFill>
                  <a:schemeClr val="bg1"/>
                </a:solidFill>
              </a:rPr>
              <a:t>Jaisys</a:t>
            </a:r>
            <a:r>
              <a:rPr lang="en-US" sz="1600" dirty="0">
                <a:solidFill>
                  <a:schemeClr val="bg1"/>
                </a:solidFill>
              </a:rPr>
              <a:t> cleaned text file.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Read in the text file.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Remove lines that have zero numbers or zero letters.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Find </a:t>
            </a:r>
            <a:r>
              <a:rPr lang="en-US" sz="1600" dirty="0" err="1">
                <a:solidFill>
                  <a:schemeClr val="bg1"/>
                </a:solidFill>
              </a:rPr>
              <a:t>Jaisys</a:t>
            </a:r>
            <a:r>
              <a:rPr lang="en-US" sz="1600" dirty="0">
                <a:solidFill>
                  <a:schemeClr val="bg1"/>
                </a:solidFill>
              </a:rPr>
              <a:t> headers and mark them with “(meta)”.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Roster: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err="1">
                <a:solidFill>
                  <a:schemeClr val="bg1"/>
                </a:solidFill>
              </a:rPr>
              <a:t>Querry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db</a:t>
            </a:r>
            <a:r>
              <a:rPr lang="en-US" sz="1600" dirty="0">
                <a:solidFill>
                  <a:schemeClr val="bg1"/>
                </a:solidFill>
              </a:rPr>
              <a:t> for 9 seasons (4 years before, the current year, 4 years later). [name, last name, position, jersey number, class, </a:t>
            </a:r>
            <a:r>
              <a:rPr lang="en-US" sz="1600" dirty="0" err="1">
                <a:solidFill>
                  <a:schemeClr val="bg1"/>
                </a:solidFill>
              </a:rPr>
              <a:t>uuid</a:t>
            </a:r>
            <a:r>
              <a:rPr lang="en-US" sz="1600" dirty="0">
                <a:solidFill>
                  <a:schemeClr val="bg1"/>
                </a:solidFill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Data Models: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Action/result – sentence type – regex patterns (</a:t>
            </a:r>
            <a:r>
              <a:rPr lang="en-US" sz="1600" dirty="0" err="1">
                <a:solidFill>
                  <a:schemeClr val="bg1"/>
                </a:solidFill>
              </a:rPr>
              <a:t>a.k.a</a:t>
            </a:r>
            <a:r>
              <a:rPr lang="en-US" sz="1600" dirty="0">
                <a:solidFill>
                  <a:schemeClr val="bg1"/>
                </a:solidFill>
              </a:rPr>
              <a:t> sentence </a:t>
            </a:r>
            <a:r>
              <a:rPr lang="en-US" sz="1600" dirty="0" err="1">
                <a:solidFill>
                  <a:schemeClr val="bg1"/>
                </a:solidFill>
              </a:rPr>
              <a:t>patten</a:t>
            </a:r>
            <a:r>
              <a:rPr lang="en-US" sz="1600" dirty="0">
                <a:solidFill>
                  <a:schemeClr val="bg1"/>
                </a:solidFill>
              </a:rPr>
              <a:t> model)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Action result pairs – parent names (</a:t>
            </a:r>
            <a:r>
              <a:rPr lang="en-US" sz="1600" dirty="0" err="1">
                <a:solidFill>
                  <a:schemeClr val="bg1"/>
                </a:solidFill>
              </a:rPr>
              <a:t>a.k.a</a:t>
            </a:r>
            <a:r>
              <a:rPr lang="en-US" sz="1600" dirty="0">
                <a:solidFill>
                  <a:schemeClr val="bg1"/>
                </a:solidFill>
              </a:rPr>
              <a:t> matching tuple)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AF829-E56D-7A47-A339-4714A9E2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23" y="0"/>
            <a:ext cx="4027125" cy="1489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94CB5-F109-0A48-808D-538D1DE6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385" y="-36440"/>
            <a:ext cx="3402724" cy="15063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118E4ED-964F-B040-BE52-01B1F6BB2A0B}"/>
              </a:ext>
            </a:extLst>
          </p:cNvPr>
          <p:cNvGrpSpPr/>
          <p:nvPr/>
        </p:nvGrpSpPr>
        <p:grpSpPr>
          <a:xfrm>
            <a:off x="3991110" y="1506399"/>
            <a:ext cx="5000273" cy="5041021"/>
            <a:chOff x="4683323" y="1513438"/>
            <a:chExt cx="6079350" cy="61288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E95676D-4E3F-3448-B30C-4D1DEED48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3323" y="1513438"/>
              <a:ext cx="1757219" cy="52788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B2C2A6-196A-1340-9424-A6E975CC6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6936" y="1653765"/>
              <a:ext cx="1763877" cy="2280637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D714C2-DD2B-5543-9C95-6C65CA5A7A21}"/>
                </a:ext>
              </a:extLst>
            </p:cNvPr>
            <p:cNvGrpSpPr/>
            <p:nvPr/>
          </p:nvGrpSpPr>
          <p:grpSpPr>
            <a:xfrm>
              <a:off x="4761186" y="1749972"/>
              <a:ext cx="2017986" cy="1094090"/>
              <a:chOff x="4761186" y="1749972"/>
              <a:chExt cx="2017986" cy="109409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F9916D-BF95-2342-9E44-49E18248165A}"/>
                  </a:ext>
                </a:extLst>
              </p:cNvPr>
              <p:cNvSpPr/>
              <p:nvPr/>
            </p:nvSpPr>
            <p:spPr>
              <a:xfrm>
                <a:off x="4761186" y="2278117"/>
                <a:ext cx="1449531" cy="402021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507C089-DEFD-404B-8AE0-B76B1969F3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0717" y="1749972"/>
                <a:ext cx="568455" cy="719302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4193B37-3A53-5E48-8D85-781ECAF74A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1244" y="2469274"/>
                <a:ext cx="567928" cy="3747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4E62FB-4F96-324A-9620-78E702688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26658" y="1581914"/>
              <a:ext cx="2336015" cy="6060416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14547D6-1A6A-1443-B523-7CCDCE1CA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5821" y="1670323"/>
              <a:ext cx="589345" cy="475759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98B5388-6BB4-8D49-B5D2-367F6CD4B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1032" y="1520492"/>
            <a:ext cx="1427868" cy="5351601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77522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DFB25-A09D-4541-8F2F-92F11DCB9536}"/>
              </a:ext>
            </a:extLst>
          </p:cNvPr>
          <p:cNvSpPr txBox="1"/>
          <p:nvPr/>
        </p:nvSpPr>
        <p:spPr>
          <a:xfrm>
            <a:off x="0" y="424512"/>
            <a:ext cx="160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Team-level info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35A81-5C9B-0041-B0D7-2049B398C7F3}"/>
              </a:ext>
            </a:extLst>
          </p:cNvPr>
          <p:cNvSpPr txBox="1"/>
          <p:nvPr/>
        </p:nvSpPr>
        <p:spPr>
          <a:xfrm>
            <a:off x="55179" y="793844"/>
            <a:ext cx="6227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Team abbreviations – come from </a:t>
            </a:r>
            <a:r>
              <a:rPr lang="en-US" sz="1600" dirty="0" err="1">
                <a:solidFill>
                  <a:schemeClr val="bg1"/>
                </a:solidFill>
              </a:rPr>
              <a:t>Jaisys</a:t>
            </a:r>
            <a:r>
              <a:rPr lang="en-US" sz="1600" dirty="0">
                <a:solidFill>
                  <a:schemeClr val="bg1"/>
                </a:solidFill>
              </a:rPr>
              <a:t>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Team nicknames – come from </a:t>
            </a:r>
            <a:r>
              <a:rPr lang="en-US" sz="1600" dirty="0" err="1">
                <a:solidFill>
                  <a:schemeClr val="bg1"/>
                </a:solidFill>
              </a:rPr>
              <a:t>db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Team v/h – specified when starting the algorithm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1FDDF-659F-1D43-B4A0-CE797B6F8D82}"/>
              </a:ext>
            </a:extLst>
          </p:cNvPr>
          <p:cNvGrpSpPr/>
          <p:nvPr/>
        </p:nvGrpSpPr>
        <p:grpSpPr>
          <a:xfrm>
            <a:off x="7497302" y="0"/>
            <a:ext cx="4872498" cy="1727414"/>
            <a:chOff x="4296902" y="499534"/>
            <a:chExt cx="4872498" cy="17274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9D8AAE-81CD-8842-AEFF-74C77B5AF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6902" y="499534"/>
              <a:ext cx="4669298" cy="1727414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107F14-309B-644B-94CA-F91C9CB07B81}"/>
                </a:ext>
              </a:extLst>
            </p:cNvPr>
            <p:cNvSpPr/>
            <p:nvPr/>
          </p:nvSpPr>
          <p:spPr>
            <a:xfrm>
              <a:off x="7373890" y="1455671"/>
              <a:ext cx="1795510" cy="476156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5FD9584-CA49-E548-B4F7-6BD933639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788" y="1848290"/>
            <a:ext cx="3067812" cy="1727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B36C62-0337-954C-8D92-364E7EF0CB73}"/>
              </a:ext>
            </a:extLst>
          </p:cNvPr>
          <p:cNvSpPr txBox="1"/>
          <p:nvPr/>
        </p:nvSpPr>
        <p:spPr>
          <a:xfrm>
            <a:off x="0" y="3585288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Preprocessing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F16DF-B216-2946-ACEC-7F67B02C5D88}"/>
              </a:ext>
            </a:extLst>
          </p:cNvPr>
          <p:cNvSpPr txBox="1"/>
          <p:nvPr/>
        </p:nvSpPr>
        <p:spPr>
          <a:xfrm>
            <a:off x="55178" y="4034584"/>
            <a:ext cx="78188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Symbol clean up: replace tab, “-”, “--”, “_”,multiple spaces by single space.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Fix common typos letter l or number 1: “1t”, “1g”, “1e”, “</a:t>
            </a:r>
            <a:r>
              <a:rPr lang="en-US" sz="1600" dirty="0" err="1">
                <a:solidFill>
                  <a:schemeClr val="bg1"/>
                </a:solidFill>
              </a:rPr>
              <a:t>lst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Convert all ordinal numbers to cardinal number. E.g. 3</a:t>
            </a:r>
            <a:r>
              <a:rPr lang="en-US" sz="1600" baseline="30000" dirty="0">
                <a:solidFill>
                  <a:schemeClr val="bg1"/>
                </a:solidFill>
              </a:rPr>
              <a:t>rd</a:t>
            </a:r>
            <a:r>
              <a:rPr lang="en-US" sz="1600" dirty="0">
                <a:solidFill>
                  <a:schemeClr val="bg1"/>
                </a:solidFill>
              </a:rPr>
              <a:t>, third, three all replaced by “3”.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Replace all nicknames with standard name used as input when starting the algorithm. E.g. ‘Clemson tide’, ‘university of </a:t>
            </a:r>
            <a:r>
              <a:rPr lang="en-US" sz="1600" dirty="0" err="1">
                <a:solidFill>
                  <a:schemeClr val="bg1"/>
                </a:solidFill>
              </a:rPr>
              <a:t>alabama</a:t>
            </a:r>
            <a:r>
              <a:rPr lang="en-US" sz="1600" dirty="0">
                <a:solidFill>
                  <a:schemeClr val="bg1"/>
                </a:solidFill>
              </a:rPr>
              <a:t>’, replaced by just ‘</a:t>
            </a:r>
            <a:r>
              <a:rPr lang="en-US" sz="1600" dirty="0" err="1">
                <a:solidFill>
                  <a:schemeClr val="bg1"/>
                </a:solidFill>
              </a:rPr>
              <a:t>alabama</a:t>
            </a:r>
            <a:r>
              <a:rPr lang="en-US" sz="1600" dirty="0">
                <a:solidFill>
                  <a:schemeClr val="bg1"/>
                </a:solidFill>
              </a:rPr>
              <a:t>’. </a:t>
            </a:r>
            <a:r>
              <a:rPr lang="en-US" sz="1600" i="1" dirty="0">
                <a:solidFill>
                  <a:schemeClr val="bg1"/>
                </a:solidFill>
              </a:rPr>
              <a:t>(Remark: in this game ‘</a:t>
            </a:r>
            <a:r>
              <a:rPr lang="en-US" sz="1600" i="1" dirty="0" err="1">
                <a:solidFill>
                  <a:schemeClr val="bg1"/>
                </a:solidFill>
              </a:rPr>
              <a:t>bama</a:t>
            </a:r>
            <a:r>
              <a:rPr lang="en-US" sz="1600" i="1" dirty="0">
                <a:solidFill>
                  <a:schemeClr val="bg1"/>
                </a:solidFill>
              </a:rPr>
              <a:t>’ is also used somewhere, but wasn’t replaced because the nickname collection doesn’t have it in the db.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Put everything into lower case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8ED9D-9A87-CB40-B3E9-0E22FDF9225D}"/>
              </a:ext>
            </a:extLst>
          </p:cNvPr>
          <p:cNvSpPr txBox="1"/>
          <p:nvPr/>
        </p:nvSpPr>
        <p:spPr>
          <a:xfrm>
            <a:off x="0" y="2287545"/>
            <a:ext cx="16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Break into 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B8882-43BC-E040-8B57-715EB646E928}"/>
              </a:ext>
            </a:extLst>
          </p:cNvPr>
          <p:cNvSpPr txBox="1"/>
          <p:nvPr/>
        </p:nvSpPr>
        <p:spPr>
          <a:xfrm>
            <a:off x="55178" y="2736841"/>
            <a:ext cx="7818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Break into lines. Each line is a sentence. </a:t>
            </a:r>
          </a:p>
        </p:txBody>
      </p:sp>
    </p:spTree>
    <p:extLst>
      <p:ext uri="{BB962C8B-B14F-4D97-AF65-F5344CB8AC3E}">
        <p14:creationId xmlns:p14="http://schemas.microsoft.com/office/powerpoint/2010/main" val="422757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DFB25-A09D-4541-8F2F-92F11DCB9536}"/>
              </a:ext>
            </a:extLst>
          </p:cNvPr>
          <p:cNvSpPr txBox="1"/>
          <p:nvPr/>
        </p:nvSpPr>
        <p:spPr>
          <a:xfrm>
            <a:off x="0" y="424512"/>
            <a:ext cx="344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Grammar/Part of Speech matching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8C49F4-BE93-DA47-8EA8-65D357BC9532}"/>
              </a:ext>
            </a:extLst>
          </p:cNvPr>
          <p:cNvSpPr txBox="1"/>
          <p:nvPr/>
        </p:nvSpPr>
        <p:spPr>
          <a:xfrm>
            <a:off x="0" y="3869269"/>
            <a:ext cx="102277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Search for context.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get_context</a:t>
            </a:r>
            <a:r>
              <a:rPr lang="en-US" sz="1600" dirty="0">
                <a:solidFill>
                  <a:srgbClr val="FF0000"/>
                </a:solidFill>
              </a:rPr>
              <a:t>() </a:t>
            </a:r>
            <a:r>
              <a:rPr lang="en-US" sz="1600" dirty="0">
                <a:solidFill>
                  <a:schemeClr val="bg1"/>
                </a:solidFill>
              </a:rPr>
              <a:t>function</a:t>
            </a:r>
            <a:endParaRPr lang="en-US" sz="16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For each type of action/result, consider a match for this type if any of its pattern is found. Match for actions first, and then match for results.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ptn_matcher</a:t>
            </a:r>
            <a:r>
              <a:rPr lang="en-US" sz="1600" dirty="0">
                <a:solidFill>
                  <a:srgbClr val="FF0000"/>
                </a:solidFill>
              </a:rPr>
              <a:t>() </a:t>
            </a:r>
            <a:r>
              <a:rPr lang="en-US" sz="1600" dirty="0">
                <a:solidFill>
                  <a:schemeClr val="bg1"/>
                </a:solidFill>
              </a:rPr>
              <a:t>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E.g.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Frank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handed</a:t>
            </a:r>
            <a:r>
              <a:rPr lang="en-US" sz="1600" dirty="0">
                <a:solidFill>
                  <a:schemeClr val="bg1"/>
                </a:solidFill>
              </a:rPr>
              <a:t> to Kim </a:t>
            </a:r>
            <a:r>
              <a:rPr lang="en-US" sz="1600" dirty="0">
                <a:solidFill>
                  <a:srgbClr val="7030A0"/>
                </a:solidFill>
              </a:rPr>
              <a:t>missed</a:t>
            </a:r>
            <a:r>
              <a:rPr lang="en-US" sz="1600" dirty="0">
                <a:solidFill>
                  <a:schemeClr val="bg1"/>
                </a:solidFill>
              </a:rPr>
              <a:t> loss 6 yards. 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 action: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Pass; 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result: </a:t>
            </a:r>
            <a:r>
              <a:rPr lang="en-US" sz="1600" dirty="0">
                <a:solidFill>
                  <a:srgbClr val="7030A0"/>
                </a:solidFill>
                <a:sym typeface="Wingdings" pitchFamily="2" charset="2"/>
              </a:rPr>
              <a:t>Incomplete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Frank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left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fast past 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lt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gain 7.  action: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Rush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; result: </a:t>
            </a:r>
            <a:r>
              <a:rPr lang="en-US" sz="1600" dirty="0">
                <a:solidFill>
                  <a:srgbClr val="7030A0"/>
                </a:solidFill>
                <a:sym typeface="Wingdings" pitchFamily="2" charset="2"/>
              </a:rPr>
              <a:t>(none)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Frank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rushed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600" dirty="0">
                <a:solidFill>
                  <a:srgbClr val="7030A0"/>
                </a:solidFill>
                <a:sym typeface="Wingdings" pitchFamily="2" charset="2"/>
              </a:rPr>
              <a:t>wide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to the right and loss 3 yards.   action: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Rush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; result: </a:t>
            </a:r>
            <a:r>
              <a:rPr lang="en-US" sz="1600" dirty="0">
                <a:solidFill>
                  <a:srgbClr val="7030A0"/>
                </a:solidFill>
                <a:sym typeface="Wingdings" pitchFamily="2" charset="2"/>
              </a:rPr>
              <a:t>Incomplete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Frank </a:t>
            </a:r>
            <a:r>
              <a:rPr lang="en-US" sz="1600" dirty="0" err="1">
                <a:solidFill>
                  <a:schemeClr val="bg1"/>
                </a:solidFill>
                <a:sym typeface="Wingdings" pitchFamily="2" charset="2"/>
              </a:rPr>
              <a:t>attemped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field goal 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but was </a:t>
            </a:r>
            <a:r>
              <a:rPr lang="en-US" sz="1600" dirty="0">
                <a:solidFill>
                  <a:srgbClr val="7030A0"/>
                </a:solidFill>
                <a:sym typeface="Wingdings" pitchFamily="2" charset="2"/>
              </a:rPr>
              <a:t>wide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to the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left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.  action: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FG,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sym typeface="Wingdings" pitchFamily="2" charset="2"/>
              </a:rPr>
              <a:t>Rush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; result: </a:t>
            </a:r>
            <a:r>
              <a:rPr lang="en-US" sz="1600" dirty="0">
                <a:solidFill>
                  <a:srgbClr val="7030A0"/>
                </a:solidFill>
                <a:sym typeface="Wingdings" pitchFamily="2" charset="2"/>
              </a:rPr>
              <a:t>Incomplete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CA432-1192-8743-B5CF-21824CD95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r="34"/>
          <a:stretch/>
        </p:blipFill>
        <p:spPr>
          <a:xfrm>
            <a:off x="1138913" y="793844"/>
            <a:ext cx="8921624" cy="21948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93A94C-C644-A240-BDFE-C79B62412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13" y="3042085"/>
            <a:ext cx="5742936" cy="63196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2474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DFB25-A09D-4541-8F2F-92F11DCB9536}"/>
              </a:ext>
            </a:extLst>
          </p:cNvPr>
          <p:cNvSpPr txBox="1"/>
          <p:nvPr/>
        </p:nvSpPr>
        <p:spPr>
          <a:xfrm>
            <a:off x="0" y="424512"/>
            <a:ext cx="244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Sentence type matching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41BD26-6034-E446-AC5C-DC11A5EBBD2C}"/>
              </a:ext>
            </a:extLst>
          </p:cNvPr>
          <p:cNvGrpSpPr/>
          <p:nvPr/>
        </p:nvGrpSpPr>
        <p:grpSpPr>
          <a:xfrm>
            <a:off x="7233843" y="135446"/>
            <a:ext cx="4594090" cy="6722554"/>
            <a:chOff x="4683323" y="1513438"/>
            <a:chExt cx="3607490" cy="52788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7855F7-32F4-8A42-ADAD-49AEC2CCC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3323" y="1513438"/>
              <a:ext cx="1757219" cy="52788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AF4535-5BBA-7947-A180-D3771D346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6936" y="1653765"/>
              <a:ext cx="1763877" cy="2280637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43EEE0-8161-4C47-BBCB-4AD5268CE185}"/>
                </a:ext>
              </a:extLst>
            </p:cNvPr>
            <p:cNvGrpSpPr/>
            <p:nvPr/>
          </p:nvGrpSpPr>
          <p:grpSpPr>
            <a:xfrm>
              <a:off x="4761186" y="1749972"/>
              <a:ext cx="2017986" cy="1094090"/>
              <a:chOff x="4761186" y="1749972"/>
              <a:chExt cx="2017986" cy="10940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924E93A-10D3-C94B-94FB-FE98B308886B}"/>
                  </a:ext>
                </a:extLst>
              </p:cNvPr>
              <p:cNvSpPr/>
              <p:nvPr/>
            </p:nvSpPr>
            <p:spPr>
              <a:xfrm>
                <a:off x="4761186" y="2278117"/>
                <a:ext cx="1449531" cy="402021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6201171-78F7-DD4D-83A3-1B53D485DA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0717" y="1749972"/>
                <a:ext cx="568455" cy="719302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84BEAC1-1FE5-DD4E-9B72-241BE49BF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1244" y="2469274"/>
                <a:ext cx="567928" cy="3747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D5B8E79-2BFF-E54C-8C72-D772C98D85D5}"/>
              </a:ext>
            </a:extLst>
          </p:cNvPr>
          <p:cNvSpPr txBox="1"/>
          <p:nvPr/>
        </p:nvSpPr>
        <p:spPr>
          <a:xfrm>
            <a:off x="55179" y="814769"/>
            <a:ext cx="70686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get_sentence_type</a:t>
            </a:r>
            <a:r>
              <a:rPr lang="en-US" sz="1600" dirty="0">
                <a:solidFill>
                  <a:srgbClr val="FF0000"/>
                </a:solidFill>
              </a:rPr>
              <a:t>()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General rule: if the actions belonging to a sentence type can be matched in the sentence, map the sentence to this sentence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Other conditions: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the sentence is marked with “(meta)” it is a </a:t>
            </a:r>
            <a:r>
              <a:rPr lang="en-US" sz="1600" dirty="0" err="1">
                <a:solidFill>
                  <a:schemeClr val="bg1"/>
                </a:solidFill>
              </a:rPr>
              <a:t>Jaisys</a:t>
            </a:r>
            <a:r>
              <a:rPr lang="en-US" sz="1600" dirty="0">
                <a:solidFill>
                  <a:schemeClr val="bg1"/>
                </a:solidFill>
              </a:rPr>
              <a:t> header. Its sentence type is directly coded as META.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the sentence has context, then </a:t>
            </a:r>
            <a:r>
              <a:rPr lang="en-US" sz="1600" b="1" dirty="0">
                <a:solidFill>
                  <a:schemeClr val="bg1"/>
                </a:solidFill>
              </a:rPr>
              <a:t>must</a:t>
            </a:r>
            <a:r>
              <a:rPr lang="en-US" sz="1600" dirty="0">
                <a:solidFill>
                  <a:schemeClr val="bg1"/>
                </a:solidFill>
              </a:rPr>
              <a:t> be a scrim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the sentence has no context , then NEVER a scrim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Handle </a:t>
            </a: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matches</a:t>
            </a:r>
            <a:r>
              <a:rPr lang="en-US" sz="1600" dirty="0">
                <a:solidFill>
                  <a:schemeClr val="bg1"/>
                </a:solidFill>
              </a:rPr>
              <a:t>. If actions of more than 1 sentence type can be found: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SCRIM and NONSCRIM is always prior to others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Naughty Kick: Kick can be used in 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Punt, FG (SCRIM)</a:t>
            </a:r>
          </a:p>
          <a:p>
            <a:pPr marL="2114550" lvl="4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</a:rPr>
              <a:t>pat, and kickoff (NONSCRIM)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By default,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kick </a:t>
            </a:r>
            <a:r>
              <a:rPr lang="en-US" sz="1600" dirty="0">
                <a:solidFill>
                  <a:schemeClr val="bg1"/>
                </a:solidFill>
              </a:rPr>
              <a:t>is an identifier for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kickoff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the sentence has context, then it is a scrim. Replace the ‘kick’ with ‘punt’. (this won’t introduce error in parent name*)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A7916-DE26-B046-9180-FF72002B95FB}"/>
              </a:ext>
            </a:extLst>
          </p:cNvPr>
          <p:cNvGrpSpPr/>
          <p:nvPr/>
        </p:nvGrpSpPr>
        <p:grpSpPr>
          <a:xfrm>
            <a:off x="-1" y="5288340"/>
            <a:ext cx="7442201" cy="1815882"/>
            <a:chOff x="-1" y="5288340"/>
            <a:chExt cx="7018867" cy="181588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FF4E89-C189-7C4C-B59C-C600EAFD4782}"/>
                </a:ext>
              </a:extLst>
            </p:cNvPr>
            <p:cNvSpPr txBox="1"/>
            <p:nvPr/>
          </p:nvSpPr>
          <p:spPr>
            <a:xfrm>
              <a:off x="-1" y="5288340"/>
              <a:ext cx="701886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After steps: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SCRIM: split the sentence into context and text. Match for parent name later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NONSCRIM: do nothing for now. Match for parent name later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GAMEHEADER/GAMESTATUS: </a:t>
              </a:r>
              <a:r>
                <a:rPr lang="en-US" sz="1600" dirty="0" err="1">
                  <a:solidFill>
                    <a:schemeClr val="accent2">
                      <a:lumMod val="75000"/>
                    </a:schemeClr>
                  </a:solidFill>
                </a:rPr>
                <a:t>Nonplay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</a:rPr>
                <a:t> stat extraction (Not yet)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META: </a:t>
              </a:r>
              <a:r>
                <a:rPr lang="en-US" sz="1600" dirty="0" err="1">
                  <a:solidFill>
                    <a:schemeClr val="bg1"/>
                  </a:solidFill>
                </a:rPr>
                <a:t>Jaisys</a:t>
              </a:r>
              <a:r>
                <a:rPr lang="en-US" sz="1600" dirty="0">
                  <a:solidFill>
                    <a:schemeClr val="bg1"/>
                  </a:solidFill>
                </a:rPr>
                <a:t> headers. Do nothing.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1C98C8-9E19-5541-84E3-CD2B69918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769"/>
            <a:stretch/>
          </p:blipFill>
          <p:spPr>
            <a:xfrm>
              <a:off x="827579" y="5845864"/>
              <a:ext cx="5742936" cy="1973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9862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35AE915-0620-B14F-B55B-FD51428124C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DFB25-A09D-4541-8F2F-92F11DCB9536}"/>
              </a:ext>
            </a:extLst>
          </p:cNvPr>
          <p:cNvSpPr txBox="1"/>
          <p:nvPr/>
        </p:nvSpPr>
        <p:spPr>
          <a:xfrm>
            <a:off x="1" y="424512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For SCRIM and NONSCRIM: parent name and continuation matching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F13A7-1AAE-814D-978A-8CCA04F7B9BA}"/>
              </a:ext>
            </a:extLst>
          </p:cNvPr>
          <p:cNvSpPr txBox="1"/>
          <p:nvPr/>
        </p:nvSpPr>
        <p:spPr>
          <a:xfrm>
            <a:off x="44019" y="1044227"/>
            <a:ext cx="598564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get_parentname</a:t>
            </a:r>
            <a:r>
              <a:rPr lang="en-US" sz="1600" dirty="0">
                <a:solidFill>
                  <a:srgbClr val="FF0000"/>
                </a:solidFill>
              </a:rPr>
              <a:t>() function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Find all actions / results under the sentence type along with their positions.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Cross-pair all actions with all results. If a pair can be found in the matching tuples, then select the respective parent name as a candidate.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Rank the candidates by 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600" dirty="0">
                <a:solidFill>
                  <a:schemeClr val="bg1"/>
                </a:solidFill>
              </a:rPr>
              <a:t>The distance between action and result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600" dirty="0">
                <a:solidFill>
                  <a:schemeClr val="bg1"/>
                </a:solidFill>
              </a:rPr>
              <a:t>The starting position of the action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Take the top parent name as major parent name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If the parent name allows continuation (the 3</a:t>
            </a:r>
            <a:r>
              <a:rPr lang="en-US" sz="1600" baseline="30000" dirty="0">
                <a:solidFill>
                  <a:schemeClr val="bg1"/>
                </a:solidFill>
              </a:rPr>
              <a:t>rd</a:t>
            </a:r>
            <a:r>
              <a:rPr lang="en-US" sz="1600" dirty="0">
                <a:solidFill>
                  <a:schemeClr val="bg1"/>
                </a:solidFill>
              </a:rPr>
              <a:t> item in the match tuple = 1): 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Continuation text = the text after the result of the major parent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Look for actions/results in the continuation text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Continuations are not paired for whole parent names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Hard rules. 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If actions has only Punt and result is ‘dead’ or nothing, then major parent = </a:t>
            </a:r>
            <a:r>
              <a:rPr lang="en-US" sz="1600" dirty="0" err="1">
                <a:solidFill>
                  <a:schemeClr val="bg1"/>
                </a:solidFill>
              </a:rPr>
              <a:t>PuntDowned</a:t>
            </a:r>
            <a:endParaRPr lang="en-US" sz="1600" dirty="0">
              <a:solidFill>
                <a:schemeClr val="bg1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If results has td and others, then td takes priority. 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If a FG has touchback as result, then </a:t>
            </a:r>
            <a:r>
              <a:rPr lang="en-US" sz="1600" dirty="0" err="1">
                <a:solidFill>
                  <a:schemeClr val="bg1"/>
                </a:solidFill>
              </a:rPr>
              <a:t>FGBad</a:t>
            </a:r>
            <a:endParaRPr lang="en-US" sz="1600" dirty="0">
              <a:solidFill>
                <a:schemeClr val="bg1"/>
              </a:solidFill>
            </a:endParaRPr>
          </a:p>
          <a:p>
            <a:pPr marL="1257300" lvl="2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If actions has only rush, and no rush-related results are found, then </a:t>
            </a:r>
            <a:r>
              <a:rPr lang="en-US" sz="1600" dirty="0" err="1">
                <a:solidFill>
                  <a:schemeClr val="bg1"/>
                </a:solidFill>
              </a:rPr>
              <a:t>RushSimple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04A4DB-DC68-874B-A032-3868482DD5B5}"/>
              </a:ext>
            </a:extLst>
          </p:cNvPr>
          <p:cNvGrpSpPr/>
          <p:nvPr/>
        </p:nvGrpSpPr>
        <p:grpSpPr>
          <a:xfrm>
            <a:off x="6228679" y="34362"/>
            <a:ext cx="5908142" cy="2462213"/>
            <a:chOff x="5685513" y="814769"/>
            <a:chExt cx="6451308" cy="2462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01E39A-0AF9-9F47-A7C2-FDBF899D458A}"/>
                </a:ext>
              </a:extLst>
            </p:cNvPr>
            <p:cNvSpPr txBox="1"/>
            <p:nvPr/>
          </p:nvSpPr>
          <p:spPr>
            <a:xfrm>
              <a:off x="5685513" y="814769"/>
              <a:ext cx="6451308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FF0000"/>
                  </a:solidFill>
                </a:rPr>
                <a:t>EXAMPLE 1: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m 3-7 a7  Manning pass </a:t>
              </a:r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completes</a:t>
              </a:r>
              <a:r>
                <a:rPr lang="en-US" sz="1400" dirty="0">
                  <a:solidFill>
                    <a:schemeClr val="bg1"/>
                  </a:solidFill>
                </a:rPr>
                <a:t> to Reed at a1 and goes in for </a:t>
              </a:r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touchdown</a:t>
              </a:r>
              <a:r>
                <a:rPr lang="en-US" sz="1400" dirty="0">
                  <a:solidFill>
                    <a:schemeClr val="bg1"/>
                  </a:solidFill>
                </a:rPr>
                <a:t> at 12:30, 21 yards in 5 plays. Poole pat is good.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	pass (8)		</a:t>
              </a:r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complete</a:t>
              </a:r>
              <a:r>
                <a:rPr lang="en-US" sz="1400" dirty="0">
                  <a:solidFill>
                    <a:schemeClr val="bg1"/>
                  </a:solidFill>
                </a:rPr>
                <a:t> (12)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			</a:t>
              </a:r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touchdown</a:t>
              </a:r>
              <a:r>
                <a:rPr lang="en-US" sz="1400" dirty="0">
                  <a:solidFill>
                    <a:schemeClr val="bg1"/>
                  </a:solidFill>
                </a:rPr>
                <a:t> (53)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Candidates: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bg1"/>
                  </a:solidFill>
                </a:rPr>
                <a:t>PassComplete</a:t>
              </a:r>
              <a:r>
                <a:rPr lang="en-US" sz="1400" dirty="0">
                  <a:solidFill>
                    <a:schemeClr val="bg1"/>
                  </a:solidFill>
                </a:rPr>
                <a:t>,		Distance = 4, 	starting position = 8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bg1"/>
                  </a:solidFill>
                </a:rPr>
                <a:t>PassTD</a:t>
              </a:r>
              <a:r>
                <a:rPr lang="en-US" sz="1400" dirty="0">
                  <a:solidFill>
                    <a:schemeClr val="bg1"/>
                  </a:solidFill>
                </a:rPr>
                <a:t>,		Distance = 45	starting position = 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Conclusion: Major parent name: </a:t>
              </a:r>
              <a:r>
                <a:rPr lang="en-US" sz="1400" dirty="0" err="1">
                  <a:solidFill>
                    <a:schemeClr val="bg1"/>
                  </a:solidFill>
                </a:rPr>
                <a:t>PassComplete</a:t>
              </a:r>
              <a:r>
                <a:rPr lang="en-US" sz="1400" dirty="0">
                  <a:solidFill>
                    <a:schemeClr val="bg1"/>
                  </a:solidFill>
                </a:rPr>
                <a:t>. Don’t expect continuation. </a:t>
              </a:r>
              <a:r>
                <a:rPr lang="en-US" sz="1400" dirty="0">
                  <a:solidFill>
                    <a:srgbClr val="FF0000"/>
                  </a:solidFill>
                </a:rPr>
                <a:t>(FN)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B2CC27E-CE27-9741-B31E-BFAFC07E135F}"/>
                </a:ext>
              </a:extLst>
            </p:cNvPr>
            <p:cNvGrpSpPr/>
            <p:nvPr/>
          </p:nvGrpSpPr>
          <p:grpSpPr>
            <a:xfrm>
              <a:off x="7408332" y="1608667"/>
              <a:ext cx="939801" cy="237067"/>
              <a:chOff x="7433733" y="1693333"/>
              <a:chExt cx="1016000" cy="296334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69CE88D-652E-F74C-B783-EF3083EDBECB}"/>
                  </a:ext>
                </a:extLst>
              </p:cNvPr>
              <p:cNvCxnSpPr/>
              <p:nvPr/>
            </p:nvCxnSpPr>
            <p:spPr>
              <a:xfrm>
                <a:off x="7433733" y="1693333"/>
                <a:ext cx="990600" cy="2963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4E09484-3993-4246-80A5-9889F5F40173}"/>
                  </a:ext>
                </a:extLst>
              </p:cNvPr>
              <p:cNvCxnSpPr/>
              <p:nvPr/>
            </p:nvCxnSpPr>
            <p:spPr>
              <a:xfrm>
                <a:off x="7442200" y="1693333"/>
                <a:ext cx="10075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2D06D5-EAFC-464D-8BEF-B545012BF406}"/>
              </a:ext>
            </a:extLst>
          </p:cNvPr>
          <p:cNvGrpSpPr/>
          <p:nvPr/>
        </p:nvGrpSpPr>
        <p:grpSpPr>
          <a:xfrm>
            <a:off x="6228679" y="2682386"/>
            <a:ext cx="5908142" cy="1815882"/>
            <a:chOff x="5740692" y="3507169"/>
            <a:chExt cx="6451308" cy="18158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13D7B1-BA55-5C42-8116-6F9724F86C05}"/>
                </a:ext>
              </a:extLst>
            </p:cNvPr>
            <p:cNvSpPr txBox="1"/>
            <p:nvPr/>
          </p:nvSpPr>
          <p:spPr>
            <a:xfrm>
              <a:off x="5740692" y="3507169"/>
              <a:ext cx="645130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FF0000"/>
                  </a:solidFill>
                </a:rPr>
                <a:t>EXAMPLE 2: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m 4-2 m47 </a:t>
              </a:r>
              <a:r>
                <a:rPr lang="en-US" sz="1400" dirty="0" err="1">
                  <a:solidFill>
                    <a:schemeClr val="bg1"/>
                  </a:solidFill>
                </a:rPr>
                <a:t>northren</a:t>
              </a:r>
              <a:r>
                <a:rPr lang="en-US" sz="1400" dirty="0">
                  <a:solidFill>
                    <a:schemeClr val="bg1"/>
                  </a:solidFill>
                </a:rPr>
                <a:t> punts </a:t>
              </a:r>
              <a:r>
                <a:rPr lang="en-US" sz="1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into end zone</a:t>
              </a:r>
              <a:r>
                <a:rPr lang="en-US" sz="1400" dirty="0">
                  <a:solidFill>
                    <a:schemeClr val="bg1"/>
                  </a:solidFill>
                </a:rPr>
                <a:t>, no </a:t>
              </a:r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return</a:t>
              </a:r>
              <a:r>
                <a:rPr lang="en-US" sz="1400" dirty="0">
                  <a:solidFill>
                    <a:schemeClr val="bg1"/>
                  </a:solidFill>
                </a:rPr>
                <a:t>. 1:02 remaining.</a:t>
              </a:r>
            </a:p>
            <a:p>
              <a:pPr lvl="1"/>
              <a:r>
                <a:rPr lang="en-US" sz="1400" dirty="0">
                  <a:solidFill>
                    <a:schemeClr val="bg1"/>
                  </a:solidFill>
                </a:rPr>
                <a:t>	punt		</a:t>
              </a:r>
              <a:r>
                <a:rPr lang="en-US" sz="1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Touchback</a:t>
              </a:r>
            </a:p>
            <a:p>
              <a:pPr lvl="1"/>
              <a:r>
                <a:rPr lang="en-US" sz="1400" dirty="0">
                  <a:solidFill>
                    <a:schemeClr val="bg1"/>
                  </a:solidFill>
                </a:rPr>
                <a:t>			</a:t>
              </a:r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Return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Candidates: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bg1"/>
                  </a:solidFill>
                </a:rPr>
                <a:t>PuntTB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bg1"/>
                  </a:solidFill>
                </a:rPr>
                <a:t>PuntReturn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Conclusion: </a:t>
              </a:r>
              <a:r>
                <a:rPr lang="en-US" sz="1400" dirty="0" err="1">
                  <a:solidFill>
                    <a:schemeClr val="bg1"/>
                  </a:solidFill>
                </a:rPr>
                <a:t>PuntTB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03173B-29AB-D14F-8317-804B060B9810}"/>
                </a:ext>
              </a:extLst>
            </p:cNvPr>
            <p:cNvGrpSpPr/>
            <p:nvPr/>
          </p:nvGrpSpPr>
          <p:grpSpPr>
            <a:xfrm>
              <a:off x="7384837" y="4127299"/>
              <a:ext cx="939801" cy="237067"/>
              <a:chOff x="7433733" y="1693333"/>
              <a:chExt cx="1016000" cy="29633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3F28DE2-3B12-CA4E-9AB9-31C3E38E7E93}"/>
                  </a:ext>
                </a:extLst>
              </p:cNvPr>
              <p:cNvCxnSpPr/>
              <p:nvPr/>
            </p:nvCxnSpPr>
            <p:spPr>
              <a:xfrm>
                <a:off x="7433733" y="1693333"/>
                <a:ext cx="990600" cy="2963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5AD1350-4C90-9E44-A63C-74F72EAD0BA5}"/>
                  </a:ext>
                </a:extLst>
              </p:cNvPr>
              <p:cNvCxnSpPr/>
              <p:nvPr/>
            </p:nvCxnSpPr>
            <p:spPr>
              <a:xfrm>
                <a:off x="7442200" y="1693333"/>
                <a:ext cx="10075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26459B-0529-454E-AA9D-973321FEC7A4}"/>
              </a:ext>
            </a:extLst>
          </p:cNvPr>
          <p:cNvGrpSpPr/>
          <p:nvPr/>
        </p:nvGrpSpPr>
        <p:grpSpPr>
          <a:xfrm>
            <a:off x="6228679" y="4735334"/>
            <a:ext cx="5908142" cy="1815882"/>
            <a:chOff x="5740692" y="3507169"/>
            <a:chExt cx="6451308" cy="181588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D2EE96B-4599-F541-8873-0D00138C0FF9}"/>
                </a:ext>
              </a:extLst>
            </p:cNvPr>
            <p:cNvSpPr txBox="1"/>
            <p:nvPr/>
          </p:nvSpPr>
          <p:spPr>
            <a:xfrm>
              <a:off x="5740692" y="3507169"/>
              <a:ext cx="645130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FF0000"/>
                  </a:solidFill>
                </a:rPr>
                <a:t>EXAMPLE 3: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A 1-10 A31  Hayden pass </a:t>
              </a:r>
              <a:r>
                <a:rPr lang="en-US" sz="1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intercepted</a:t>
              </a:r>
              <a:r>
                <a:rPr lang="en-US" sz="1400" dirty="0">
                  <a:solidFill>
                    <a:schemeClr val="bg1"/>
                  </a:solidFill>
                </a:rPr>
                <a:t> by </a:t>
              </a:r>
              <a:r>
                <a:rPr lang="en-US" sz="1400" dirty="0" err="1">
                  <a:solidFill>
                    <a:schemeClr val="bg1"/>
                  </a:solidFill>
                </a:rPr>
                <a:t>Naely</a:t>
              </a:r>
              <a:r>
                <a:rPr lang="en-US" sz="1400" dirty="0">
                  <a:solidFill>
                    <a:schemeClr val="bg1"/>
                  </a:solidFill>
                </a:rPr>
                <a:t> on 30, </a:t>
              </a:r>
              <a:r>
                <a:rPr lang="en-US" sz="14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returned</a:t>
              </a:r>
              <a:r>
                <a:rPr lang="en-US" sz="1400" dirty="0">
                  <a:solidFill>
                    <a:schemeClr val="bg1"/>
                  </a:solidFill>
                </a:rPr>
                <a:t> to 45..</a:t>
              </a:r>
            </a:p>
            <a:p>
              <a:pPr lvl="1"/>
              <a:r>
                <a:rPr lang="en-US" sz="1400" dirty="0">
                  <a:solidFill>
                    <a:schemeClr val="bg1"/>
                  </a:solidFill>
                </a:rPr>
                <a:t>	pass		</a:t>
              </a:r>
              <a:r>
                <a:rPr lang="en-US" sz="1400" dirty="0">
                  <a:solidFill>
                    <a:schemeClr val="accent5">
                      <a:lumMod val="40000"/>
                      <a:lumOff val="60000"/>
                    </a:schemeClr>
                  </a:solidFill>
                </a:rPr>
                <a:t>interception</a:t>
              </a:r>
            </a:p>
            <a:p>
              <a:pPr lvl="1"/>
              <a:r>
                <a:rPr lang="en-US" sz="1400" dirty="0">
                  <a:solidFill>
                    <a:schemeClr val="bg1"/>
                  </a:solidFill>
                </a:rPr>
                <a:t>			</a:t>
              </a:r>
              <a:r>
                <a:rPr lang="en-US" sz="1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Return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Candidates: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 err="1">
                  <a:solidFill>
                    <a:schemeClr val="bg1"/>
                  </a:solidFill>
                </a:rPr>
                <a:t>PassInterception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(Pass and Return is not an acceptable pair)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Conclusion: </a:t>
              </a:r>
              <a:r>
                <a:rPr lang="en-US" sz="1400" dirty="0" err="1">
                  <a:solidFill>
                    <a:schemeClr val="bg1"/>
                  </a:solidFill>
                </a:rPr>
                <a:t>PassInterception</a:t>
              </a:r>
              <a:r>
                <a:rPr lang="en-US" sz="1400" dirty="0">
                  <a:solidFill>
                    <a:schemeClr val="bg1"/>
                  </a:solidFill>
                </a:rPr>
                <a:t>. Allow continuation. So continuation = return.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B9F6CF8-F97C-C24C-975F-9915402D2726}"/>
                </a:ext>
              </a:extLst>
            </p:cNvPr>
            <p:cNvGrpSpPr/>
            <p:nvPr/>
          </p:nvGrpSpPr>
          <p:grpSpPr>
            <a:xfrm>
              <a:off x="7384837" y="4127299"/>
              <a:ext cx="939801" cy="237067"/>
              <a:chOff x="7433733" y="1693333"/>
              <a:chExt cx="1016000" cy="29633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17385F5-31EB-5B41-92D3-C72F7EE6516C}"/>
                  </a:ext>
                </a:extLst>
              </p:cNvPr>
              <p:cNvCxnSpPr/>
              <p:nvPr/>
            </p:nvCxnSpPr>
            <p:spPr>
              <a:xfrm>
                <a:off x="7433733" y="1693333"/>
                <a:ext cx="990600" cy="29633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FF302AF-C2F1-1B4B-988C-EF0C74DA68B9}"/>
                  </a:ext>
                </a:extLst>
              </p:cNvPr>
              <p:cNvCxnSpPr/>
              <p:nvPr/>
            </p:nvCxnSpPr>
            <p:spPr>
              <a:xfrm>
                <a:off x="7442200" y="1693333"/>
                <a:ext cx="100753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723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DFB25-A09D-4541-8F2F-92F11DCB9536}"/>
              </a:ext>
            </a:extLst>
          </p:cNvPr>
          <p:cNvSpPr txBox="1"/>
          <p:nvPr/>
        </p:nvSpPr>
        <p:spPr>
          <a:xfrm>
            <a:off x="0" y="424512"/>
            <a:ext cx="543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Supplementary functions to help parent name matching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D1A4AC-484C-F44F-B6CA-C63233642851}"/>
              </a:ext>
            </a:extLst>
          </p:cNvPr>
          <p:cNvSpPr txBox="1"/>
          <p:nvPr/>
        </p:nvSpPr>
        <p:spPr>
          <a:xfrm>
            <a:off x="55179" y="814769"/>
            <a:ext cx="9952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deduct_action_from_name</a:t>
            </a:r>
            <a:r>
              <a:rPr lang="en-US" sz="1600" dirty="0">
                <a:solidFill>
                  <a:srgbClr val="FF0000"/>
                </a:solidFill>
              </a:rPr>
              <a:t>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no other action can be found in the sentence, find player names in the sentence. If see &lt;name&gt; … to/intend for &lt;name&gt; pattern, then it is a pass.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</a:rPr>
              <a:t>E.g. A 1-10 A20 Hayden completes to </a:t>
            </a:r>
            <a:r>
              <a:rPr lang="en-US" sz="1600" i="1" dirty="0" err="1">
                <a:solidFill>
                  <a:schemeClr val="bg1"/>
                </a:solidFill>
              </a:rPr>
              <a:t>Husso</a:t>
            </a:r>
            <a:r>
              <a:rPr lang="en-US" sz="1600" i="1" dirty="0">
                <a:solidFill>
                  <a:schemeClr val="bg1"/>
                </a:solidFill>
              </a:rPr>
              <a:t>, T by </a:t>
            </a:r>
            <a:r>
              <a:rPr lang="en-US" sz="1600" i="1" dirty="0" err="1">
                <a:solidFill>
                  <a:schemeClr val="bg1"/>
                </a:solidFill>
              </a:rPr>
              <a:t>VanDevender</a:t>
            </a:r>
            <a:r>
              <a:rPr lang="en-US" sz="1600" i="1" dirty="0">
                <a:solidFill>
                  <a:schemeClr val="bg1"/>
                </a:solidFill>
              </a:rPr>
              <a:t>, loss of one.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</a:rPr>
              <a:t>E.g. A 1-10 A20  Hayden completes to </a:t>
            </a:r>
            <a:r>
              <a:rPr lang="en-US" sz="1600" i="1" dirty="0" err="1">
                <a:solidFill>
                  <a:schemeClr val="bg1"/>
                </a:solidFill>
              </a:rPr>
              <a:t>Dorna</a:t>
            </a:r>
            <a:r>
              <a:rPr lang="en-US" sz="1600" i="1" dirty="0">
                <a:solidFill>
                  <a:schemeClr val="bg1"/>
                </a:solidFill>
              </a:rPr>
              <a:t>, carries to M21, gains 59 yards and FIRST </a:t>
            </a:r>
            <a:r>
              <a:rPr lang="en-US" sz="1600" i="1" dirty="0">
                <a:solidFill>
                  <a:srgbClr val="FF0000"/>
                </a:solidFill>
              </a:rPr>
              <a:t>(FN)</a:t>
            </a:r>
          </a:p>
          <a:p>
            <a:pPr lvl="2"/>
            <a:endParaRPr lang="en-US" sz="1600" i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Deduct_pass_result</a:t>
            </a:r>
            <a:r>
              <a:rPr lang="en-US" sz="1600" dirty="0">
                <a:solidFill>
                  <a:srgbClr val="FF0000"/>
                </a:solidFill>
              </a:rPr>
              <a:t>()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If a Passing play doesn’t have any explicit result catchable (complete/incomplete/</a:t>
            </a:r>
            <a:r>
              <a:rPr lang="en-US" sz="1600" dirty="0" err="1">
                <a:solidFill>
                  <a:schemeClr val="bg1"/>
                </a:solidFill>
              </a:rPr>
              <a:t>etc</a:t>
            </a:r>
            <a:r>
              <a:rPr lang="en-US" sz="1600" dirty="0">
                <a:solidFill>
                  <a:schemeClr val="bg1"/>
                </a:solidFill>
              </a:rPr>
              <a:t>), use the next context to test whether the pass was a gain or a loss. If gain, then complete. If loss, then incomplete. </a:t>
            </a:r>
            <a:r>
              <a:rPr lang="en-US" sz="1600" dirty="0">
                <a:solidFill>
                  <a:srgbClr val="FF0000"/>
                </a:solidFill>
              </a:rPr>
              <a:t>(FP)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67680-4E3E-574D-9E21-5BBDB46466CB}"/>
              </a:ext>
            </a:extLst>
          </p:cNvPr>
          <p:cNvSpPr txBox="1"/>
          <p:nvPr/>
        </p:nvSpPr>
        <p:spPr>
          <a:xfrm>
            <a:off x="0" y="3550242"/>
            <a:ext cx="3654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Output all lines into excel worksheet.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(END OF STAGE 1 )</a:t>
            </a:r>
          </a:p>
        </p:txBody>
      </p:sp>
    </p:spTree>
    <p:extLst>
      <p:ext uri="{BB962C8B-B14F-4D97-AF65-F5344CB8AC3E}">
        <p14:creationId xmlns:p14="http://schemas.microsoft.com/office/powerpoint/2010/main" val="170527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D2205C-7F55-1F4B-AE0A-6EE8C9CE3A55}"/>
              </a:ext>
            </a:extLst>
          </p:cNvPr>
          <p:cNvSpPr txBox="1"/>
          <p:nvPr/>
        </p:nvSpPr>
        <p:spPr>
          <a:xfrm>
            <a:off x="55179" y="55180"/>
            <a:ext cx="867610" cy="369332"/>
          </a:xfrm>
          <a:prstGeom prst="rect">
            <a:avLst/>
          </a:prstGeom>
          <a:solidFill>
            <a:srgbClr val="C824B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Stage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B7DFD9-8DD7-F74C-823D-0131A000ECB8}"/>
              </a:ext>
            </a:extLst>
          </p:cNvPr>
          <p:cNvSpPr txBox="1"/>
          <p:nvPr/>
        </p:nvSpPr>
        <p:spPr>
          <a:xfrm>
            <a:off x="149773" y="583324"/>
            <a:ext cx="12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Get inputs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BB456-20A0-A345-A5F7-E76B763B75B3}"/>
              </a:ext>
            </a:extLst>
          </p:cNvPr>
          <p:cNvSpPr txBox="1"/>
          <p:nvPr/>
        </p:nvSpPr>
        <p:spPr>
          <a:xfrm>
            <a:off x="83986" y="1111468"/>
            <a:ext cx="39071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Stage 1 output: Excel sheet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Pre-processed raw sentence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Unprocessed raw sentence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Beginning context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Sentence type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Parent name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Continuation actions/results if any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Roster: 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 err="1">
                <a:solidFill>
                  <a:schemeClr val="bg1"/>
                </a:solidFill>
              </a:rPr>
              <a:t>Querry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db</a:t>
            </a:r>
            <a:r>
              <a:rPr lang="en-US" sz="1600" dirty="0">
                <a:solidFill>
                  <a:schemeClr val="bg1"/>
                </a:solidFill>
              </a:rPr>
              <a:t> for 9 seasons (4 years before, the current year, 4 years later). [name, last name, position, jersey number, class, </a:t>
            </a:r>
            <a:r>
              <a:rPr lang="en-US" sz="1600" dirty="0" err="1">
                <a:solidFill>
                  <a:schemeClr val="bg1"/>
                </a:solidFill>
              </a:rPr>
              <a:t>uuid</a:t>
            </a:r>
            <a:r>
              <a:rPr lang="en-US" sz="1600" dirty="0">
                <a:solidFill>
                  <a:schemeClr val="bg1"/>
                </a:solidFill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Data Models: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Parent name – role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Role – stats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Stats – patterns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FF6D36-06BD-1C41-A9C5-A09F361D3388}"/>
              </a:ext>
            </a:extLst>
          </p:cNvPr>
          <p:cNvGrpSpPr/>
          <p:nvPr/>
        </p:nvGrpSpPr>
        <p:grpSpPr>
          <a:xfrm>
            <a:off x="3832834" y="-1"/>
            <a:ext cx="8359166" cy="6858001"/>
            <a:chOff x="3832834" y="-1"/>
            <a:chExt cx="8359166" cy="68580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B39C8D-1523-DD46-B308-A6924506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834" y="0"/>
              <a:ext cx="2977231" cy="685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82E2E9-59A7-B942-9C3C-7B8846DD1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0065" y="-1"/>
              <a:ext cx="5017868" cy="235390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0A9377-8D12-1344-A757-7A33AEA965CE}"/>
                </a:ext>
              </a:extLst>
            </p:cNvPr>
            <p:cNvCxnSpPr/>
            <p:nvPr/>
          </p:nvCxnSpPr>
          <p:spPr>
            <a:xfrm flipV="1">
              <a:off x="5381936" y="55180"/>
              <a:ext cx="1473200" cy="22422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DDBE365-7080-254F-9479-CB9DE14D2A0B}"/>
                </a:ext>
              </a:extLst>
            </p:cNvPr>
            <p:cNvCxnSpPr>
              <a:cxnSpLocks/>
            </p:cNvCxnSpPr>
            <p:nvPr/>
          </p:nvCxnSpPr>
          <p:spPr>
            <a:xfrm>
              <a:off x="5441203" y="583324"/>
              <a:ext cx="1611530" cy="184666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82510E-32BD-7B41-BD86-1D724C599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6811" y="1727200"/>
              <a:ext cx="1695922" cy="28699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35EA57B-0ECE-1A4A-AB50-89C4B4CF4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5884" b="53704"/>
            <a:stretch/>
          </p:blipFill>
          <p:spPr>
            <a:xfrm>
              <a:off x="6810065" y="2973401"/>
              <a:ext cx="2671583" cy="3175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9BFBA1-4CEB-A343-8634-D9714126D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296" r="45884"/>
            <a:stretch/>
          </p:blipFill>
          <p:spPr>
            <a:xfrm>
              <a:off x="9520417" y="2973401"/>
              <a:ext cx="2671583" cy="36830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82B898-48FB-D647-9CA0-A66B2263E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2733" y="465818"/>
              <a:ext cx="1091828" cy="2507583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7B91D8-A0D8-AD45-8AE4-8B15AB7135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02" y="473408"/>
              <a:ext cx="2146182" cy="3260392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405AE6-A595-F547-9190-F6B7DCCDC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2800" y="475635"/>
              <a:ext cx="2571394" cy="3647632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B141813-6940-0C40-A18D-08D40F2D0D55}"/>
                </a:ext>
              </a:extLst>
            </p:cNvPr>
            <p:cNvCxnSpPr>
              <a:cxnSpLocks/>
            </p:cNvCxnSpPr>
            <p:nvPr/>
          </p:nvCxnSpPr>
          <p:spPr>
            <a:xfrm>
              <a:off x="9457138" y="2116936"/>
              <a:ext cx="305947" cy="2107931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5093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3524</Words>
  <Application>Microsoft Macintosh PowerPoint</Application>
  <PresentationFormat>Widescreen</PresentationFormat>
  <Paragraphs>411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Changxuan</dc:creator>
  <cp:lastModifiedBy>Krishnam Raju</cp:lastModifiedBy>
  <cp:revision>97</cp:revision>
  <dcterms:created xsi:type="dcterms:W3CDTF">2020-04-26T17:42:15Z</dcterms:created>
  <dcterms:modified xsi:type="dcterms:W3CDTF">2020-09-07T13:20:51Z</dcterms:modified>
</cp:coreProperties>
</file>